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57" r:id="rId4"/>
    <p:sldId id="258" r:id="rId5"/>
    <p:sldId id="259" r:id="rId6"/>
    <p:sldId id="260" r:id="rId7"/>
    <p:sldId id="262" r:id="rId8"/>
    <p:sldId id="263" r:id="rId9"/>
    <p:sldId id="264" r:id="rId10"/>
    <p:sldId id="266" r:id="rId11"/>
    <p:sldId id="265" r:id="rId12"/>
    <p:sldId id="276" r:id="rId13"/>
    <p:sldId id="268" r:id="rId14"/>
    <p:sldId id="269" r:id="rId15"/>
    <p:sldId id="270" r:id="rId16"/>
    <p:sldId id="272" r:id="rId17"/>
    <p:sldId id="277" r:id="rId18"/>
    <p:sldId id="274" r:id="rId19"/>
    <p:sldId id="275" r:id="rId20"/>
    <p:sldId id="278" r:id="rId21"/>
    <p:sldId id="279" r:id="rId22"/>
    <p:sldId id="281" r:id="rId23"/>
    <p:sldId id="282" r:id="rId24"/>
    <p:sldId id="283" r:id="rId25"/>
    <p:sldId id="289" r:id="rId26"/>
    <p:sldId id="284" r:id="rId27"/>
    <p:sldId id="285" r:id="rId28"/>
    <p:sldId id="286" r:id="rId29"/>
    <p:sldId id="287" r:id="rId30"/>
    <p:sldId id="290" r:id="rId31"/>
    <p:sldId id="291" r:id="rId32"/>
    <p:sldId id="288" r:id="rId33"/>
    <p:sldId id="292" r:id="rId34"/>
    <p:sldId id="294" r:id="rId35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1046" y="72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pic>
        <p:nvPicPr>
          <p:cNvPr id="3074" name="Picture 2" descr="Esta é uma balança com um cérebro de um lado e um coração do outro. | Vetor  Premium">
            <a:extLst>
              <a:ext uri="{FF2B5EF4-FFF2-40B4-BE49-F238E27FC236}">
                <a16:creationId xmlns:a16="http://schemas.microsoft.com/office/drawing/2014/main" id="{A0CBA310-DE69-8247-4569-A32C381451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910" y="143793"/>
            <a:ext cx="5258990" cy="525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32D5A84-B7A4-9F67-471A-C6BBE5194D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90" y="2773288"/>
            <a:ext cx="11448256" cy="4597097"/>
          </a:xfrm>
        </p:spPr>
        <p:txBody>
          <a:bodyPr>
            <a:normAutofit/>
          </a:bodyPr>
          <a:lstStyle/>
          <a:p>
            <a:r>
              <a:rPr lang="pt-BR" sz="8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RAZÃO x </a:t>
            </a:r>
            <a:r>
              <a:rPr lang="pt-BR" sz="8800" b="1" dirty="0">
                <a:solidFill>
                  <a:srgbClr val="C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EMOÇÃO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97010FB5-4D24-8EA9-CDC4-4188EBA0E110}"/>
              </a:ext>
            </a:extLst>
          </p:cNvPr>
          <p:cNvSpPr txBox="1">
            <a:spLocks/>
          </p:cNvSpPr>
          <p:nvPr/>
        </p:nvSpPr>
        <p:spPr>
          <a:xfrm>
            <a:off x="1507090" y="4475466"/>
            <a:ext cx="11448256" cy="4597097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 Tomada de Decisão de Investimentos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6265B-8FD3-EFC0-D636-8960EDC01D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3C6A2D1E-6AD8-3778-10AA-118AE4EB12D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6705576D-D619-11F3-55CB-3F59030E3D32}"/>
              </a:ext>
            </a:extLst>
          </p:cNvPr>
          <p:cNvSpPr txBox="1"/>
          <p:nvPr/>
        </p:nvSpPr>
        <p:spPr>
          <a:xfrm>
            <a:off x="720502" y="2520057"/>
            <a:ext cx="489654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8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Vieses</a:t>
            </a:r>
            <a:r>
              <a:rPr lang="pt-BR" sz="88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7" name="Imagem 16">
            <a:extLst>
              <a:ext uri="{FF2B5EF4-FFF2-40B4-BE49-F238E27FC236}">
                <a16:creationId xmlns:a16="http://schemas.microsoft.com/office/drawing/2014/main" id="{A574B8B9-A4AE-75A1-0876-360C452CF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558" y="3966607"/>
            <a:ext cx="2592288" cy="2592288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E836CC1B-B0F1-D647-33E3-1A94C328EE08}"/>
              </a:ext>
            </a:extLst>
          </p:cNvPr>
          <p:cNvSpPr txBox="1"/>
          <p:nvPr/>
        </p:nvSpPr>
        <p:spPr>
          <a:xfrm>
            <a:off x="5040982" y="783843"/>
            <a:ext cx="8568952" cy="7504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Aversão à perda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Loss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Aversion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Efeito disposição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Disposition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Effect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Aversão ao arrependimento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Regret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Aversion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Excesso de confiança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Overconfidence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Ilusão de controle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Illusion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of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Control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Otimismo excessivo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Optimism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Bias)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Viés de retrospectiva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Hindsight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Bias)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Ancoragem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Anchoring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Bias)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Efeito manada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Herd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Behavior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Viés de autoridade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Authority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Bias)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Viés de confirmação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Confirmation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Bias)</a:t>
            </a: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Efeito dotação (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Endowment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Effect</a:t>
            </a:r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5266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77151A-2E67-3651-4A6E-AE9E5D8801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68F142-5816-E8F6-C05C-FF92209AB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Até aqui, entendemos que:</a:t>
            </a: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B241D450-0C14-671B-2826-4CEC9A649BB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4">
            <a:extLst>
              <a:ext uri="{FF2B5EF4-FFF2-40B4-BE49-F238E27FC236}">
                <a16:creationId xmlns:a16="http://schemas.microsoft.com/office/drawing/2014/main" id="{8D386C78-897B-4A43-D558-C86E6B15A695}"/>
              </a:ext>
            </a:extLst>
          </p:cNvPr>
          <p:cNvSpPr/>
          <p:nvPr/>
        </p:nvSpPr>
        <p:spPr>
          <a:xfrm>
            <a:off x="1009491" y="2294866"/>
            <a:ext cx="11094637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5">
            <a:extLst>
              <a:ext uri="{FF2B5EF4-FFF2-40B4-BE49-F238E27FC236}">
                <a16:creationId xmlns:a16="http://schemas.microsoft.com/office/drawing/2014/main" id="{31AA5311-CDBA-8F14-4F85-FA7AE294F2AD}"/>
              </a:ext>
            </a:extLst>
          </p:cNvPr>
          <p:cNvSpPr/>
          <p:nvPr/>
        </p:nvSpPr>
        <p:spPr>
          <a:xfrm>
            <a:off x="1009491" y="2285083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8">
            <a:extLst>
              <a:ext uri="{FF2B5EF4-FFF2-40B4-BE49-F238E27FC236}">
                <a16:creationId xmlns:a16="http://schemas.microsoft.com/office/drawing/2014/main" id="{57EAADB1-3F90-8F20-33CE-2E7821044664}"/>
              </a:ext>
            </a:extLst>
          </p:cNvPr>
          <p:cNvSpPr/>
          <p:nvPr/>
        </p:nvSpPr>
        <p:spPr>
          <a:xfrm>
            <a:off x="864518" y="2565363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Nossa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racionalidade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é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limitada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4">
            <a:extLst>
              <a:ext uri="{FF2B5EF4-FFF2-40B4-BE49-F238E27FC236}">
                <a16:creationId xmlns:a16="http://schemas.microsoft.com/office/drawing/2014/main" id="{B214E8F6-E050-84B0-5666-7AC3FA024A82}"/>
              </a:ext>
            </a:extLst>
          </p:cNvPr>
          <p:cNvSpPr/>
          <p:nvPr/>
        </p:nvSpPr>
        <p:spPr>
          <a:xfrm>
            <a:off x="1003128" y="3362193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15">
            <a:extLst>
              <a:ext uri="{FF2B5EF4-FFF2-40B4-BE49-F238E27FC236}">
                <a16:creationId xmlns:a16="http://schemas.microsoft.com/office/drawing/2014/main" id="{E2C2DF46-1DDF-7706-8169-F88719230A9B}"/>
              </a:ext>
            </a:extLst>
          </p:cNvPr>
          <p:cNvSpPr/>
          <p:nvPr/>
        </p:nvSpPr>
        <p:spPr>
          <a:xfrm>
            <a:off x="1003127" y="335241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86647C7B-FF6A-4582-8C17-325011B12022}"/>
              </a:ext>
            </a:extLst>
          </p:cNvPr>
          <p:cNvSpPr/>
          <p:nvPr/>
        </p:nvSpPr>
        <p:spPr>
          <a:xfrm>
            <a:off x="973302" y="3529329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ótimo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satisfatório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14">
            <a:extLst>
              <a:ext uri="{FF2B5EF4-FFF2-40B4-BE49-F238E27FC236}">
                <a16:creationId xmlns:a16="http://schemas.microsoft.com/office/drawing/2014/main" id="{AF662131-637D-24F6-C696-671C603E36B8}"/>
              </a:ext>
            </a:extLst>
          </p:cNvPr>
          <p:cNvSpPr/>
          <p:nvPr/>
        </p:nvSpPr>
        <p:spPr>
          <a:xfrm>
            <a:off x="1015854" y="4393543"/>
            <a:ext cx="11081911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15">
            <a:extLst>
              <a:ext uri="{FF2B5EF4-FFF2-40B4-BE49-F238E27FC236}">
                <a16:creationId xmlns:a16="http://schemas.microsoft.com/office/drawing/2014/main" id="{F5C31BD7-CE7E-56AB-6C95-8F922DE4DB47}"/>
              </a:ext>
            </a:extLst>
          </p:cNvPr>
          <p:cNvSpPr/>
          <p:nvPr/>
        </p:nvSpPr>
        <p:spPr>
          <a:xfrm>
            <a:off x="1015854" y="438376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A208CD02-0CE2-DEA1-2B67-0861EA75CF74}"/>
              </a:ext>
            </a:extLst>
          </p:cNvPr>
          <p:cNvSpPr/>
          <p:nvPr/>
        </p:nvSpPr>
        <p:spPr>
          <a:xfrm>
            <a:off x="725160" y="4544976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Temos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duas formas de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pensar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4">
            <a:extLst>
              <a:ext uri="{FF2B5EF4-FFF2-40B4-BE49-F238E27FC236}">
                <a16:creationId xmlns:a16="http://schemas.microsoft.com/office/drawing/2014/main" id="{AE34238C-51F0-5F91-A5C8-92C1F88E1030}"/>
              </a:ext>
            </a:extLst>
          </p:cNvPr>
          <p:cNvSpPr/>
          <p:nvPr/>
        </p:nvSpPr>
        <p:spPr>
          <a:xfrm>
            <a:off x="1009491" y="5460870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5">
            <a:extLst>
              <a:ext uri="{FF2B5EF4-FFF2-40B4-BE49-F238E27FC236}">
                <a16:creationId xmlns:a16="http://schemas.microsoft.com/office/drawing/2014/main" id="{56A35960-036A-CDC9-B17C-DFE8C9890CE9}"/>
              </a:ext>
            </a:extLst>
          </p:cNvPr>
          <p:cNvSpPr/>
          <p:nvPr/>
        </p:nvSpPr>
        <p:spPr>
          <a:xfrm>
            <a:off x="1009490" y="5451087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14E6C03F-2F84-36D6-D6BC-A7DBA97156C8}"/>
              </a:ext>
            </a:extLst>
          </p:cNvPr>
          <p:cNvSpPr/>
          <p:nvPr/>
        </p:nvSpPr>
        <p:spPr>
          <a:xfrm>
            <a:off x="1339704" y="5685862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Apresentamos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falhas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sistemáticas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017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13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29AB5-FED3-373C-A153-9C4EC383E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>
            <a:extLst>
              <a:ext uri="{FF2B5EF4-FFF2-40B4-BE49-F238E27FC236}">
                <a16:creationId xmlns:a16="http://schemas.microsoft.com/office/drawing/2014/main" id="{B6B56046-4228-4036-ABD2-654BA91470CA}"/>
              </a:ext>
            </a:extLst>
          </p:cNvPr>
          <p:cNvSpPr/>
          <p:nvPr/>
        </p:nvSpPr>
        <p:spPr>
          <a:xfrm>
            <a:off x="2304678" y="3717186"/>
            <a:ext cx="9937104" cy="27508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83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68300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593221DA-ADF5-9B16-9D73-183852336348}"/>
              </a:ext>
            </a:extLst>
          </p:cNvPr>
          <p:cNvSpPr/>
          <p:nvPr/>
        </p:nvSpPr>
        <p:spPr>
          <a:xfrm>
            <a:off x="1908634" y="774069"/>
            <a:ext cx="11305256" cy="4003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Quão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têm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sido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as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suas</a:t>
            </a:r>
            <a:endParaRPr lang="en-US" sz="54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investimentos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5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m 19" descr="LOGO EVENTO.png">
            <a:extLst>
              <a:ext uri="{FF2B5EF4-FFF2-40B4-BE49-F238E27FC236}">
                <a16:creationId xmlns:a16="http://schemas.microsoft.com/office/drawing/2014/main" id="{A2F45BBF-8A6D-263F-0265-AC5A184FAA9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4">
            <a:extLst>
              <a:ext uri="{FF2B5EF4-FFF2-40B4-BE49-F238E27FC236}">
                <a16:creationId xmlns:a16="http://schemas.microsoft.com/office/drawing/2014/main" id="{51099CC0-561A-49A8-8459-95F3E110755E}"/>
              </a:ext>
            </a:extLst>
          </p:cNvPr>
          <p:cNvSpPr/>
          <p:nvPr/>
        </p:nvSpPr>
        <p:spPr>
          <a:xfrm>
            <a:off x="1908634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2577CD33-8F01-BC00-2CBD-6F36878416DC}"/>
              </a:ext>
            </a:extLst>
          </p:cNvPr>
          <p:cNvSpPr/>
          <p:nvPr/>
        </p:nvSpPr>
        <p:spPr>
          <a:xfrm>
            <a:off x="1908635" y="5023079"/>
            <a:ext cx="2384574" cy="3085042"/>
          </a:xfrm>
          <a:prstGeom prst="rect">
            <a:avLst/>
          </a:prstGeom>
          <a:solidFill>
            <a:srgbClr val="EF4444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68B451E7-47DB-3562-36CC-83BEFB5ECE09}"/>
              </a:ext>
            </a:extLst>
          </p:cNvPr>
          <p:cNvSpPr/>
          <p:nvPr/>
        </p:nvSpPr>
        <p:spPr>
          <a:xfrm>
            <a:off x="1908635" y="5984930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8">
            <a:extLst>
              <a:ext uri="{FF2B5EF4-FFF2-40B4-BE49-F238E27FC236}">
                <a16:creationId xmlns:a16="http://schemas.microsoft.com/office/drawing/2014/main" id="{9793D4EE-F47E-299E-EF12-30B6482849BD}"/>
              </a:ext>
            </a:extLst>
          </p:cNvPr>
          <p:cNvSpPr/>
          <p:nvPr/>
        </p:nvSpPr>
        <p:spPr>
          <a:xfrm>
            <a:off x="6153072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9">
            <a:extLst>
              <a:ext uri="{FF2B5EF4-FFF2-40B4-BE49-F238E27FC236}">
                <a16:creationId xmlns:a16="http://schemas.microsoft.com/office/drawing/2014/main" id="{A692AF95-F262-F9E0-4AC0-D00230AE3F78}"/>
              </a:ext>
            </a:extLst>
          </p:cNvPr>
          <p:cNvSpPr/>
          <p:nvPr/>
        </p:nvSpPr>
        <p:spPr>
          <a:xfrm>
            <a:off x="6153072" y="6394209"/>
            <a:ext cx="2384573" cy="1713912"/>
          </a:xfrm>
          <a:prstGeom prst="rect">
            <a:avLst/>
          </a:prstGeom>
          <a:solidFill>
            <a:srgbClr val="F59E0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402F9E6A-3481-C6A1-78CC-8D03E6D0365B}"/>
              </a:ext>
            </a:extLst>
          </p:cNvPr>
          <p:cNvSpPr/>
          <p:nvPr/>
        </p:nvSpPr>
        <p:spPr>
          <a:xfrm>
            <a:off x="6153073" y="6826178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hape 12">
            <a:extLst>
              <a:ext uri="{FF2B5EF4-FFF2-40B4-BE49-F238E27FC236}">
                <a16:creationId xmlns:a16="http://schemas.microsoft.com/office/drawing/2014/main" id="{00A95D7A-9217-10DF-F1A8-26536493B70F}"/>
              </a:ext>
            </a:extLst>
          </p:cNvPr>
          <p:cNvSpPr/>
          <p:nvPr/>
        </p:nvSpPr>
        <p:spPr>
          <a:xfrm>
            <a:off x="10415904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13">
            <a:extLst>
              <a:ext uri="{FF2B5EF4-FFF2-40B4-BE49-F238E27FC236}">
                <a16:creationId xmlns:a16="http://schemas.microsoft.com/office/drawing/2014/main" id="{C39EF200-BB78-B9A7-47F9-59A5241A8532}"/>
              </a:ext>
            </a:extLst>
          </p:cNvPr>
          <p:cNvSpPr/>
          <p:nvPr/>
        </p:nvSpPr>
        <p:spPr>
          <a:xfrm>
            <a:off x="10415903" y="7422556"/>
            <a:ext cx="2384574" cy="685565"/>
          </a:xfrm>
          <a:prstGeom prst="rect">
            <a:avLst/>
          </a:prstGeom>
          <a:solidFill>
            <a:srgbClr val="3B82F6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14">
            <a:extLst>
              <a:ext uri="{FF2B5EF4-FFF2-40B4-BE49-F238E27FC236}">
                <a16:creationId xmlns:a16="http://schemas.microsoft.com/office/drawing/2014/main" id="{057113D1-1314-89D9-7FC3-1E0045D34C4B}"/>
              </a:ext>
            </a:extLst>
          </p:cNvPr>
          <p:cNvSpPr/>
          <p:nvPr/>
        </p:nvSpPr>
        <p:spPr>
          <a:xfrm>
            <a:off x="10415905" y="7457114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169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E0B6B-08D1-8E31-D264-B4477FA1C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6B2303C6-9810-A929-D53F-DC89AB7EC6F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44ECD61A-C46A-5B75-EDDD-37F86028B809}"/>
              </a:ext>
            </a:extLst>
          </p:cNvPr>
          <p:cNvSpPr txBox="1"/>
          <p:nvPr/>
        </p:nvSpPr>
        <p:spPr>
          <a:xfrm>
            <a:off x="1360823" y="1929743"/>
            <a:ext cx="12400878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0A0A0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“Tudo bem</a:t>
            </a:r>
            <a:r>
              <a:rPr lang="pt-BR" sz="6600" b="1" dirty="0">
                <a:solidFill>
                  <a:srgbClr val="0A0A0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eu tenho vieses.</a:t>
            </a:r>
          </a:p>
          <a:p>
            <a:r>
              <a:rPr lang="pt-BR" sz="6600" b="1" dirty="0">
                <a:solidFill>
                  <a:srgbClr val="0A0A0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r>
              <a:rPr lang="pt-BR" sz="6600" b="1" dirty="0">
                <a:solidFill>
                  <a:srgbClr val="0A0A0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 quando eu falhar, meu Comitê vai me salvar, correto?”</a:t>
            </a:r>
          </a:p>
          <a:p>
            <a:endParaRPr lang="pt-BR" sz="6600" b="0" i="0" dirty="0">
              <a:solidFill>
                <a:srgbClr val="0A0A0A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689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D3A343-235C-659C-3D8D-B7598B7050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363FB1BA-CFE2-4A70-FECE-AA13DC41CEA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03BA9287-B463-8F91-CE1D-DE384164470A}"/>
              </a:ext>
            </a:extLst>
          </p:cNvPr>
          <p:cNvSpPr txBox="1"/>
          <p:nvPr/>
        </p:nvSpPr>
        <p:spPr>
          <a:xfrm>
            <a:off x="1360823" y="1929743"/>
            <a:ext cx="12400878" cy="6186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0A0A0A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“Tudo bem</a:t>
            </a:r>
            <a:r>
              <a:rPr lang="pt-BR" sz="6600" b="1" dirty="0">
                <a:solidFill>
                  <a:srgbClr val="0A0A0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eu tenho vieses.</a:t>
            </a:r>
          </a:p>
          <a:p>
            <a:r>
              <a:rPr lang="pt-BR" sz="6600" b="1" dirty="0">
                <a:solidFill>
                  <a:srgbClr val="0A0A0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r>
              <a:rPr lang="pt-BR" sz="6600" b="1" dirty="0">
                <a:solidFill>
                  <a:srgbClr val="0A0A0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 quando eu falhar, meu Comitê vai me salvar, correto?”</a:t>
            </a:r>
          </a:p>
          <a:p>
            <a:endParaRPr lang="pt-BR" sz="6600" b="0" i="0" dirty="0">
              <a:solidFill>
                <a:srgbClr val="0A0A0A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B46BFF0-958A-352A-AD68-8F830A929D65}"/>
              </a:ext>
            </a:extLst>
          </p:cNvPr>
          <p:cNvSpPr txBox="1"/>
          <p:nvPr/>
        </p:nvSpPr>
        <p:spPr>
          <a:xfrm rot="20010315">
            <a:off x="506566" y="3775357"/>
            <a:ext cx="13315410" cy="144655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pt-BR" sz="8800" b="1" i="0" dirty="0">
                <a:solidFill>
                  <a:schemeClr val="bg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ERRADO</a:t>
            </a:r>
            <a:endParaRPr lang="pt-BR" sz="54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2810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33A7AC-3605-F993-6A3E-CD4BC80A1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60B2B033-90EC-886A-E838-B5AE850C6A5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3EB3E6D1-C924-BF08-80A6-8CBA2BB5822F}"/>
              </a:ext>
            </a:extLst>
          </p:cNvPr>
          <p:cNvSpPr txBox="1"/>
          <p:nvPr/>
        </p:nvSpPr>
        <p:spPr>
          <a:xfrm>
            <a:off x="720502" y="3395550"/>
            <a:ext cx="4757686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1" dirty="0" err="1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Groupthink</a:t>
            </a:r>
            <a:r>
              <a:rPr lang="pt-BR" sz="6600" b="1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t-BR" sz="48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pensamento de grupo</a:t>
            </a:r>
            <a:endParaRPr lang="pt-BR" sz="5400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sz="66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B70A6ADA-A601-4542-A36D-2539258DA3C0}"/>
              </a:ext>
            </a:extLst>
          </p:cNvPr>
          <p:cNvGrpSpPr/>
          <p:nvPr/>
        </p:nvGrpSpPr>
        <p:grpSpPr>
          <a:xfrm>
            <a:off x="6372310" y="1636279"/>
            <a:ext cx="6203937" cy="1856780"/>
            <a:chOff x="997285" y="7074146"/>
            <a:chExt cx="3794761" cy="950976"/>
          </a:xfrm>
        </p:grpSpPr>
        <p:sp>
          <p:nvSpPr>
            <p:cNvPr id="3" name="Shape 10">
              <a:extLst>
                <a:ext uri="{FF2B5EF4-FFF2-40B4-BE49-F238E27FC236}">
                  <a16:creationId xmlns:a16="http://schemas.microsoft.com/office/drawing/2014/main" id="{757CCD19-C6DE-09CB-9D9A-C6AB5B4B21E7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Shape 11">
              <a:extLst>
                <a:ext uri="{FF2B5EF4-FFF2-40B4-BE49-F238E27FC236}">
                  <a16:creationId xmlns:a16="http://schemas.microsoft.com/office/drawing/2014/main" id="{8C308C68-6362-429B-DD3B-96F935880266}"/>
                </a:ext>
              </a:extLst>
            </p:cNvPr>
            <p:cNvSpPr/>
            <p:nvPr/>
          </p:nvSpPr>
          <p:spPr>
            <a:xfrm>
              <a:off x="997287" y="7074146"/>
              <a:ext cx="187154" cy="157773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Shape 10">
            <a:extLst>
              <a:ext uri="{FF2B5EF4-FFF2-40B4-BE49-F238E27FC236}">
                <a16:creationId xmlns:a16="http://schemas.microsoft.com/office/drawing/2014/main" id="{E3D489B8-EA32-E93F-3AF7-3B40301F8F26}"/>
              </a:ext>
            </a:extLst>
          </p:cNvPr>
          <p:cNvSpPr/>
          <p:nvPr/>
        </p:nvSpPr>
        <p:spPr>
          <a:xfrm>
            <a:off x="6372310" y="3876938"/>
            <a:ext cx="6203937" cy="18567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10">
            <a:extLst>
              <a:ext uri="{FF2B5EF4-FFF2-40B4-BE49-F238E27FC236}">
                <a16:creationId xmlns:a16="http://schemas.microsoft.com/office/drawing/2014/main" id="{F778C9C7-57AD-C22E-3B1B-B9C9241FBB15}"/>
              </a:ext>
            </a:extLst>
          </p:cNvPr>
          <p:cNvSpPr/>
          <p:nvPr/>
        </p:nvSpPr>
        <p:spPr>
          <a:xfrm>
            <a:off x="6372310" y="6117601"/>
            <a:ext cx="6203937" cy="18567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DA3F6869-13AA-119F-A90E-E0F673C93C4E}"/>
              </a:ext>
            </a:extLst>
          </p:cNvPr>
          <p:cNvSpPr/>
          <p:nvPr/>
        </p:nvSpPr>
        <p:spPr>
          <a:xfrm>
            <a:off x="6678284" y="2059864"/>
            <a:ext cx="4986449" cy="49106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Coesão</a:t>
            </a: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forçada</a:t>
            </a:r>
            <a:endParaRPr lang="en-US" sz="40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DAC90672-F123-9553-8EBE-F15FE0AA0FD3}"/>
              </a:ext>
            </a:extLst>
          </p:cNvPr>
          <p:cNvSpPr/>
          <p:nvPr/>
        </p:nvSpPr>
        <p:spPr>
          <a:xfrm>
            <a:off x="6665327" y="2328209"/>
            <a:ext cx="571948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pt-BR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 grupo se esforça para sempre apresentar unanimidade</a:t>
            </a: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ACEDA612-B27C-142A-CE6F-CD79D72513BB}"/>
              </a:ext>
            </a:extLst>
          </p:cNvPr>
          <p:cNvSpPr/>
          <p:nvPr/>
        </p:nvSpPr>
        <p:spPr>
          <a:xfrm>
            <a:off x="6638115" y="4267936"/>
            <a:ext cx="5026617" cy="41117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Medo do contra</a:t>
            </a:r>
          </a:p>
        </p:txBody>
      </p:sp>
      <p:sp>
        <p:nvSpPr>
          <p:cNvPr id="14" name="Text 9">
            <a:extLst>
              <a:ext uri="{FF2B5EF4-FFF2-40B4-BE49-F238E27FC236}">
                <a16:creationId xmlns:a16="http://schemas.microsoft.com/office/drawing/2014/main" id="{62362619-E2D8-5636-8FA7-3473ED807121}"/>
              </a:ext>
            </a:extLst>
          </p:cNvPr>
          <p:cNvSpPr/>
          <p:nvPr/>
        </p:nvSpPr>
        <p:spPr>
          <a:xfrm>
            <a:off x="6625158" y="4536281"/>
            <a:ext cx="708137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Membros evitam discordar para não </a:t>
            </a:r>
          </a:p>
          <a:p>
            <a:r>
              <a:rPr lang="pt-BR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gerar conflito</a:t>
            </a:r>
          </a:p>
        </p:txBody>
      </p:sp>
      <p:sp>
        <p:nvSpPr>
          <p:cNvPr id="16" name="Text 8">
            <a:extLst>
              <a:ext uri="{FF2B5EF4-FFF2-40B4-BE49-F238E27FC236}">
                <a16:creationId xmlns:a16="http://schemas.microsoft.com/office/drawing/2014/main" id="{16B8A52E-4493-EC9A-6FD8-42012AC61ED1}"/>
              </a:ext>
            </a:extLst>
          </p:cNvPr>
          <p:cNvSpPr/>
          <p:nvPr/>
        </p:nvSpPr>
        <p:spPr>
          <a:xfrm>
            <a:off x="6711306" y="6476008"/>
            <a:ext cx="5313467" cy="56950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Amplifica</a:t>
            </a: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vieses</a:t>
            </a:r>
            <a:endParaRPr lang="en-US" sz="40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00D28FAC-C5C2-6D5F-4438-1D9D16ABAA76}"/>
              </a:ext>
            </a:extLst>
          </p:cNvPr>
          <p:cNvSpPr/>
          <p:nvPr/>
        </p:nvSpPr>
        <p:spPr>
          <a:xfrm>
            <a:off x="6698349" y="6744353"/>
            <a:ext cx="6118513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Decisão em grupo pode amplificar os erros sistemáticos</a:t>
            </a:r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37837BAA-D28B-75DE-64C8-43DD9E51A297}"/>
              </a:ext>
            </a:extLst>
          </p:cNvPr>
          <p:cNvSpPr/>
          <p:nvPr/>
        </p:nvSpPr>
        <p:spPr>
          <a:xfrm>
            <a:off x="6372310" y="3909525"/>
            <a:ext cx="305972" cy="30805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hape 11">
            <a:extLst>
              <a:ext uri="{FF2B5EF4-FFF2-40B4-BE49-F238E27FC236}">
                <a16:creationId xmlns:a16="http://schemas.microsoft.com/office/drawing/2014/main" id="{DD82E685-C396-FE9D-2A2C-9BD1B024DC18}"/>
              </a:ext>
            </a:extLst>
          </p:cNvPr>
          <p:cNvSpPr/>
          <p:nvPr/>
        </p:nvSpPr>
        <p:spPr>
          <a:xfrm>
            <a:off x="6382476" y="6085009"/>
            <a:ext cx="305972" cy="30805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860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9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5EBD72-B081-04E9-BB8A-238274FE2E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374897-6B4B-B0FF-CAE0-5DCE4D760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Até aqui, entendemos que:</a:t>
            </a: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B5FAB5ED-46F3-9B80-DB38-588CE4A4D92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4">
            <a:extLst>
              <a:ext uri="{FF2B5EF4-FFF2-40B4-BE49-F238E27FC236}">
                <a16:creationId xmlns:a16="http://schemas.microsoft.com/office/drawing/2014/main" id="{125021FC-4BC0-6B4E-016E-C256B4C31975}"/>
              </a:ext>
            </a:extLst>
          </p:cNvPr>
          <p:cNvSpPr/>
          <p:nvPr/>
        </p:nvSpPr>
        <p:spPr>
          <a:xfrm>
            <a:off x="1009491" y="2294866"/>
            <a:ext cx="11094637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5">
            <a:extLst>
              <a:ext uri="{FF2B5EF4-FFF2-40B4-BE49-F238E27FC236}">
                <a16:creationId xmlns:a16="http://schemas.microsoft.com/office/drawing/2014/main" id="{654F4C83-6856-86AD-C467-CF6C683D70D6}"/>
              </a:ext>
            </a:extLst>
          </p:cNvPr>
          <p:cNvSpPr/>
          <p:nvPr/>
        </p:nvSpPr>
        <p:spPr>
          <a:xfrm>
            <a:off x="1009491" y="2285083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8">
            <a:extLst>
              <a:ext uri="{FF2B5EF4-FFF2-40B4-BE49-F238E27FC236}">
                <a16:creationId xmlns:a16="http://schemas.microsoft.com/office/drawing/2014/main" id="{07BB19F8-4973-F7B5-C3C4-212A1AF1AEE3}"/>
              </a:ext>
            </a:extLst>
          </p:cNvPr>
          <p:cNvSpPr/>
          <p:nvPr/>
        </p:nvSpPr>
        <p:spPr>
          <a:xfrm>
            <a:off x="864518" y="2565363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Nossa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racionalidade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é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limitada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4">
            <a:extLst>
              <a:ext uri="{FF2B5EF4-FFF2-40B4-BE49-F238E27FC236}">
                <a16:creationId xmlns:a16="http://schemas.microsoft.com/office/drawing/2014/main" id="{432972C3-0A33-C820-923C-F5502BDFFD7A}"/>
              </a:ext>
            </a:extLst>
          </p:cNvPr>
          <p:cNvSpPr/>
          <p:nvPr/>
        </p:nvSpPr>
        <p:spPr>
          <a:xfrm>
            <a:off x="1003128" y="3362193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15">
            <a:extLst>
              <a:ext uri="{FF2B5EF4-FFF2-40B4-BE49-F238E27FC236}">
                <a16:creationId xmlns:a16="http://schemas.microsoft.com/office/drawing/2014/main" id="{6D3F7BD2-2777-9BC5-ED5C-654137D62FE1}"/>
              </a:ext>
            </a:extLst>
          </p:cNvPr>
          <p:cNvSpPr/>
          <p:nvPr/>
        </p:nvSpPr>
        <p:spPr>
          <a:xfrm>
            <a:off x="1003127" y="335241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3EE71D59-2765-5060-200E-FE99A61154D5}"/>
              </a:ext>
            </a:extLst>
          </p:cNvPr>
          <p:cNvSpPr/>
          <p:nvPr/>
        </p:nvSpPr>
        <p:spPr>
          <a:xfrm>
            <a:off x="973302" y="3529329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ótimo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satisfatório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14">
            <a:extLst>
              <a:ext uri="{FF2B5EF4-FFF2-40B4-BE49-F238E27FC236}">
                <a16:creationId xmlns:a16="http://schemas.microsoft.com/office/drawing/2014/main" id="{52073F77-E240-CF64-DA2C-5F28DF66E77A}"/>
              </a:ext>
            </a:extLst>
          </p:cNvPr>
          <p:cNvSpPr/>
          <p:nvPr/>
        </p:nvSpPr>
        <p:spPr>
          <a:xfrm>
            <a:off x="1015854" y="4393543"/>
            <a:ext cx="11081911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15">
            <a:extLst>
              <a:ext uri="{FF2B5EF4-FFF2-40B4-BE49-F238E27FC236}">
                <a16:creationId xmlns:a16="http://schemas.microsoft.com/office/drawing/2014/main" id="{34884A6D-53DB-535F-6695-BF1A0CCD264B}"/>
              </a:ext>
            </a:extLst>
          </p:cNvPr>
          <p:cNvSpPr/>
          <p:nvPr/>
        </p:nvSpPr>
        <p:spPr>
          <a:xfrm>
            <a:off x="1015854" y="438376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FD09BE13-AD0D-EF4C-6FBB-AA8F36135CB9}"/>
              </a:ext>
            </a:extLst>
          </p:cNvPr>
          <p:cNvSpPr/>
          <p:nvPr/>
        </p:nvSpPr>
        <p:spPr>
          <a:xfrm>
            <a:off x="725160" y="4544976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Temos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duas formas de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pensar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4">
            <a:extLst>
              <a:ext uri="{FF2B5EF4-FFF2-40B4-BE49-F238E27FC236}">
                <a16:creationId xmlns:a16="http://schemas.microsoft.com/office/drawing/2014/main" id="{6BEB6602-B088-C396-67A8-1FB1EA25E164}"/>
              </a:ext>
            </a:extLst>
          </p:cNvPr>
          <p:cNvSpPr/>
          <p:nvPr/>
        </p:nvSpPr>
        <p:spPr>
          <a:xfrm>
            <a:off x="1009491" y="5460870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5">
            <a:extLst>
              <a:ext uri="{FF2B5EF4-FFF2-40B4-BE49-F238E27FC236}">
                <a16:creationId xmlns:a16="http://schemas.microsoft.com/office/drawing/2014/main" id="{89F75ECA-ADF9-3A5E-D0C2-69402739EC3B}"/>
              </a:ext>
            </a:extLst>
          </p:cNvPr>
          <p:cNvSpPr/>
          <p:nvPr/>
        </p:nvSpPr>
        <p:spPr>
          <a:xfrm>
            <a:off x="1009490" y="5451087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4D1C4443-4F5E-0488-C3E7-5023AFEE6663}"/>
              </a:ext>
            </a:extLst>
          </p:cNvPr>
          <p:cNvSpPr/>
          <p:nvPr/>
        </p:nvSpPr>
        <p:spPr>
          <a:xfrm>
            <a:off x="1339704" y="5685862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Apresentamos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falhas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sistemáticas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id="{11E7D0CA-8FA8-FB4B-666C-49C8ADA976A8}"/>
              </a:ext>
            </a:extLst>
          </p:cNvPr>
          <p:cNvSpPr/>
          <p:nvPr/>
        </p:nvSpPr>
        <p:spPr>
          <a:xfrm>
            <a:off x="1022369" y="6605779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15">
            <a:extLst>
              <a:ext uri="{FF2B5EF4-FFF2-40B4-BE49-F238E27FC236}">
                <a16:creationId xmlns:a16="http://schemas.microsoft.com/office/drawing/2014/main" id="{794FDFD9-7751-85FC-1076-582464ED413B}"/>
              </a:ext>
            </a:extLst>
          </p:cNvPr>
          <p:cNvSpPr/>
          <p:nvPr/>
        </p:nvSpPr>
        <p:spPr>
          <a:xfrm>
            <a:off x="1022368" y="6595996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A3D526A9-E41E-0F4D-20FB-EE63318BE114}"/>
              </a:ext>
            </a:extLst>
          </p:cNvPr>
          <p:cNvSpPr/>
          <p:nvPr/>
        </p:nvSpPr>
        <p:spPr>
          <a:xfrm>
            <a:off x="1352582" y="6830771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Esses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vieses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podem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ser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potencializados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765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13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6" grpId="0" animBg="1"/>
      <p:bldP spid="7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AAD009-7774-1A0C-E596-21FA7A196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>
            <a:extLst>
              <a:ext uri="{FF2B5EF4-FFF2-40B4-BE49-F238E27FC236}">
                <a16:creationId xmlns:a16="http://schemas.microsoft.com/office/drawing/2014/main" id="{1E5F3646-E518-EE62-C1C3-D55D1129E750}"/>
              </a:ext>
            </a:extLst>
          </p:cNvPr>
          <p:cNvSpPr/>
          <p:nvPr/>
        </p:nvSpPr>
        <p:spPr>
          <a:xfrm>
            <a:off x="2304678" y="3717186"/>
            <a:ext cx="9937104" cy="27508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83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68300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4FF7DDEA-8413-5D58-FBF5-D37A9B03E9A4}"/>
              </a:ext>
            </a:extLst>
          </p:cNvPr>
          <p:cNvSpPr/>
          <p:nvPr/>
        </p:nvSpPr>
        <p:spPr>
          <a:xfrm>
            <a:off x="1908634" y="774069"/>
            <a:ext cx="11305256" cy="4003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Quão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têm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sido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as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suas</a:t>
            </a:r>
            <a:endParaRPr lang="en-US" sz="54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investimentos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5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m 19" descr="LOGO EVENTO.png">
            <a:extLst>
              <a:ext uri="{FF2B5EF4-FFF2-40B4-BE49-F238E27FC236}">
                <a16:creationId xmlns:a16="http://schemas.microsoft.com/office/drawing/2014/main" id="{BF148C5F-1EB7-9136-3002-7554BB8E003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4">
            <a:extLst>
              <a:ext uri="{FF2B5EF4-FFF2-40B4-BE49-F238E27FC236}">
                <a16:creationId xmlns:a16="http://schemas.microsoft.com/office/drawing/2014/main" id="{29B7E75B-84ED-64F7-9EC7-3DA9BC1ACC28}"/>
              </a:ext>
            </a:extLst>
          </p:cNvPr>
          <p:cNvSpPr/>
          <p:nvPr/>
        </p:nvSpPr>
        <p:spPr>
          <a:xfrm>
            <a:off x="1908634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3A748BD7-D9B3-4A2F-D4FD-02C3B2D7A761}"/>
              </a:ext>
            </a:extLst>
          </p:cNvPr>
          <p:cNvSpPr/>
          <p:nvPr/>
        </p:nvSpPr>
        <p:spPr>
          <a:xfrm>
            <a:off x="1908635" y="5023079"/>
            <a:ext cx="2384574" cy="3085042"/>
          </a:xfrm>
          <a:prstGeom prst="rect">
            <a:avLst/>
          </a:prstGeom>
          <a:solidFill>
            <a:srgbClr val="EF4444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79BBC0DC-0F2C-0312-A417-7C203360F554}"/>
              </a:ext>
            </a:extLst>
          </p:cNvPr>
          <p:cNvSpPr/>
          <p:nvPr/>
        </p:nvSpPr>
        <p:spPr>
          <a:xfrm>
            <a:off x="1908635" y="5984930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8">
            <a:extLst>
              <a:ext uri="{FF2B5EF4-FFF2-40B4-BE49-F238E27FC236}">
                <a16:creationId xmlns:a16="http://schemas.microsoft.com/office/drawing/2014/main" id="{C557F2F1-D89E-5BDB-62BC-E72658921D21}"/>
              </a:ext>
            </a:extLst>
          </p:cNvPr>
          <p:cNvSpPr/>
          <p:nvPr/>
        </p:nvSpPr>
        <p:spPr>
          <a:xfrm>
            <a:off x="6153072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9">
            <a:extLst>
              <a:ext uri="{FF2B5EF4-FFF2-40B4-BE49-F238E27FC236}">
                <a16:creationId xmlns:a16="http://schemas.microsoft.com/office/drawing/2014/main" id="{467BBDC6-3907-2013-C8B1-09D9CAA4C91C}"/>
              </a:ext>
            </a:extLst>
          </p:cNvPr>
          <p:cNvSpPr/>
          <p:nvPr/>
        </p:nvSpPr>
        <p:spPr>
          <a:xfrm>
            <a:off x="6153072" y="6394209"/>
            <a:ext cx="2384573" cy="1713912"/>
          </a:xfrm>
          <a:prstGeom prst="rect">
            <a:avLst/>
          </a:prstGeom>
          <a:solidFill>
            <a:srgbClr val="F59E0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FE6588EC-73ED-6629-D5E5-D84E151DD4E8}"/>
              </a:ext>
            </a:extLst>
          </p:cNvPr>
          <p:cNvSpPr/>
          <p:nvPr/>
        </p:nvSpPr>
        <p:spPr>
          <a:xfrm>
            <a:off x="6153073" y="6826178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hape 12">
            <a:extLst>
              <a:ext uri="{FF2B5EF4-FFF2-40B4-BE49-F238E27FC236}">
                <a16:creationId xmlns:a16="http://schemas.microsoft.com/office/drawing/2014/main" id="{04AB5970-AAC2-BD54-72DB-C03DAF041765}"/>
              </a:ext>
            </a:extLst>
          </p:cNvPr>
          <p:cNvSpPr/>
          <p:nvPr/>
        </p:nvSpPr>
        <p:spPr>
          <a:xfrm>
            <a:off x="10415904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13">
            <a:extLst>
              <a:ext uri="{FF2B5EF4-FFF2-40B4-BE49-F238E27FC236}">
                <a16:creationId xmlns:a16="http://schemas.microsoft.com/office/drawing/2014/main" id="{0E8D9337-7E5A-CBCA-FDE1-E5B7F360A200}"/>
              </a:ext>
            </a:extLst>
          </p:cNvPr>
          <p:cNvSpPr/>
          <p:nvPr/>
        </p:nvSpPr>
        <p:spPr>
          <a:xfrm>
            <a:off x="10415903" y="7422556"/>
            <a:ext cx="2384574" cy="685565"/>
          </a:xfrm>
          <a:prstGeom prst="rect">
            <a:avLst/>
          </a:prstGeom>
          <a:solidFill>
            <a:srgbClr val="3B82F6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14">
            <a:extLst>
              <a:ext uri="{FF2B5EF4-FFF2-40B4-BE49-F238E27FC236}">
                <a16:creationId xmlns:a16="http://schemas.microsoft.com/office/drawing/2014/main" id="{0E13BF09-46D3-4BD3-35CC-2CE58B53E466}"/>
              </a:ext>
            </a:extLst>
          </p:cNvPr>
          <p:cNvSpPr/>
          <p:nvPr/>
        </p:nvSpPr>
        <p:spPr>
          <a:xfrm>
            <a:off x="10415905" y="7457114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11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AB333-EDA9-78CE-E1D8-03149106B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734BCCB1-BF88-D921-9527-DD3C1357B3A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5F3106E5-3A4F-C8D3-EBD0-C247AB80422F}"/>
              </a:ext>
            </a:extLst>
          </p:cNvPr>
          <p:cNvSpPr txBox="1"/>
          <p:nvPr/>
        </p:nvSpPr>
        <p:spPr>
          <a:xfrm>
            <a:off x="617490" y="682825"/>
            <a:ext cx="1117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0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Equação da Decisão de Investimentos</a:t>
            </a:r>
            <a:endParaRPr lang="pt-BR" sz="4000" b="1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8EEDEF2B-831E-0B23-3BCC-B9D01A549C7F}"/>
              </a:ext>
            </a:extLst>
          </p:cNvPr>
          <p:cNvSpPr txBox="1"/>
          <p:nvPr/>
        </p:nvSpPr>
        <p:spPr>
          <a:xfrm>
            <a:off x="826658" y="3016399"/>
            <a:ext cx="40324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[       ]</a:t>
            </a:r>
            <a:endParaRPr lang="pt-BR" sz="1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EC21F15-C544-12A3-9C40-9A46FDFF1B27}"/>
              </a:ext>
            </a:extLst>
          </p:cNvPr>
          <p:cNvSpPr txBox="1"/>
          <p:nvPr/>
        </p:nvSpPr>
        <p:spPr>
          <a:xfrm>
            <a:off x="5358332" y="3016399"/>
            <a:ext cx="367240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[      ]</a:t>
            </a:r>
            <a:endParaRPr lang="pt-BR" sz="1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8025DBAE-C868-EE2F-FDF6-962488232171}"/>
              </a:ext>
            </a:extLst>
          </p:cNvPr>
          <p:cNvSpPr txBox="1"/>
          <p:nvPr/>
        </p:nvSpPr>
        <p:spPr>
          <a:xfrm>
            <a:off x="9806413" y="3016399"/>
            <a:ext cx="480477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200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[        ]</a:t>
            </a:r>
            <a:endParaRPr lang="pt-BR" sz="1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D5B81B6F-696B-2022-7D91-CE58EB09DD09}"/>
              </a:ext>
            </a:extLst>
          </p:cNvPr>
          <p:cNvSpPr txBox="1"/>
          <p:nvPr/>
        </p:nvSpPr>
        <p:spPr>
          <a:xfrm>
            <a:off x="970674" y="3441012"/>
            <a:ext cx="36724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80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Racionalidade</a:t>
            </a:r>
          </a:p>
          <a:p>
            <a:pPr algn="ctr"/>
            <a:r>
              <a:rPr lang="pt-BR" sz="38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Limitada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E6206E78-427A-9418-2B37-984941F5467E}"/>
              </a:ext>
            </a:extLst>
          </p:cNvPr>
          <p:cNvSpPr txBox="1"/>
          <p:nvPr/>
        </p:nvSpPr>
        <p:spPr>
          <a:xfrm>
            <a:off x="5358332" y="3478760"/>
            <a:ext cx="36724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80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Atalhos do</a:t>
            </a:r>
          </a:p>
          <a:p>
            <a:pPr algn="ctr"/>
            <a:r>
              <a:rPr lang="pt-BR" sz="38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Sistema 1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CF8AE7C-C47F-A5CA-782B-CA975EF6DBF4}"/>
              </a:ext>
            </a:extLst>
          </p:cNvPr>
          <p:cNvSpPr txBox="1"/>
          <p:nvPr/>
        </p:nvSpPr>
        <p:spPr>
          <a:xfrm>
            <a:off x="10115690" y="3478760"/>
            <a:ext cx="367240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80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Amplificação</a:t>
            </a:r>
          </a:p>
          <a:p>
            <a:pPr algn="ctr"/>
            <a:r>
              <a:rPr lang="pt-BR" sz="38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do </a:t>
            </a:r>
            <a:r>
              <a:rPr lang="pt-BR" sz="3800" dirty="0" err="1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Groupthink</a:t>
            </a:r>
            <a:endParaRPr lang="pt-BR" sz="3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9EED381-C443-63FB-3AF6-EB782AC9EEA0}"/>
              </a:ext>
            </a:extLst>
          </p:cNvPr>
          <p:cNvSpPr txBox="1"/>
          <p:nvPr/>
        </p:nvSpPr>
        <p:spPr>
          <a:xfrm>
            <a:off x="3218424" y="3517956"/>
            <a:ext cx="36724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6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+</a:t>
            </a:r>
            <a:endParaRPr lang="pt-BR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259DA58C-091D-577A-A4E6-EFAD7D7EC0E0}"/>
              </a:ext>
            </a:extLst>
          </p:cNvPr>
          <p:cNvSpPr txBox="1"/>
          <p:nvPr/>
        </p:nvSpPr>
        <p:spPr>
          <a:xfrm>
            <a:off x="7456394" y="3431897"/>
            <a:ext cx="38492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6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x</a:t>
            </a:r>
            <a:endParaRPr lang="pt-BR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DFBA976A-930D-911D-A3FA-FF6E853F5A94}"/>
              </a:ext>
            </a:extLst>
          </p:cNvPr>
          <p:cNvSpPr txBox="1"/>
          <p:nvPr/>
        </p:nvSpPr>
        <p:spPr>
          <a:xfrm>
            <a:off x="5098418" y="5343966"/>
            <a:ext cx="367240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6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=</a:t>
            </a:r>
            <a:endParaRPr lang="pt-BR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BA3EB998-041B-5EA7-E0DA-D7219272070B}"/>
              </a:ext>
            </a:extLst>
          </p:cNvPr>
          <p:cNvSpPr txBox="1"/>
          <p:nvPr/>
        </p:nvSpPr>
        <p:spPr>
          <a:xfrm>
            <a:off x="3240782" y="6840537"/>
            <a:ext cx="864096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Decisão Vulnerável</a:t>
            </a:r>
            <a:endParaRPr lang="pt-BR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2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  <p:bldP spid="10" grpId="0"/>
      <p:bldP spid="11" grpId="0"/>
      <p:bldP spid="12" grpId="0"/>
      <p:bldP spid="13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79D7A0-1C64-3875-BCAB-96B684C08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1B2D294B-1C4C-CEC1-83E7-3DD4C372F45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63A5F560-8897-3727-B7F1-26E01762C77B}"/>
              </a:ext>
            </a:extLst>
          </p:cNvPr>
          <p:cNvSpPr txBox="1"/>
          <p:nvPr/>
        </p:nvSpPr>
        <p:spPr>
          <a:xfrm>
            <a:off x="7825047" y="935881"/>
            <a:ext cx="6378259" cy="7478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8000" b="1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t-BR" sz="8000" b="1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Ela é parte estrutural do processo decisório.</a:t>
            </a:r>
          </a:p>
          <a:p>
            <a:endParaRPr lang="pt-BR" sz="80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hape 0">
            <a:extLst>
              <a:ext uri="{FF2B5EF4-FFF2-40B4-BE49-F238E27FC236}">
                <a16:creationId xmlns:a16="http://schemas.microsoft.com/office/drawing/2014/main" id="{C0133007-865B-E9A4-86A9-0C0250C099E2}"/>
              </a:ext>
            </a:extLst>
          </p:cNvPr>
          <p:cNvSpPr/>
          <p:nvPr/>
        </p:nvSpPr>
        <p:spPr>
          <a:xfrm>
            <a:off x="919219" y="1475941"/>
            <a:ext cx="6079676" cy="612067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19386BF0-49AC-9479-9392-973ED16523A0}"/>
              </a:ext>
            </a:extLst>
          </p:cNvPr>
          <p:cNvSpPr/>
          <p:nvPr/>
        </p:nvSpPr>
        <p:spPr>
          <a:xfrm>
            <a:off x="590183" y="2253778"/>
            <a:ext cx="6612890" cy="4516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</a:t>
            </a:r>
          </a:p>
          <a:p>
            <a:pPr marL="0" indent="0" algn="ctr">
              <a:buNone/>
            </a:pPr>
            <a:r>
              <a:rPr lang="en-US" sz="9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EMOÇÃO</a:t>
            </a:r>
            <a:endParaRPr lang="en-US" sz="96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9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É UMA</a:t>
            </a:r>
            <a:endParaRPr lang="en-US" sz="96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9600" b="1" dirty="0">
                <a:solidFill>
                  <a:schemeClr val="bg1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ALIADA</a:t>
            </a:r>
            <a:endParaRPr lang="en-US" sz="9600" dirty="0">
              <a:solidFill>
                <a:schemeClr val="bg1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5212DA-6447-1A1D-7797-CC0BA5C96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32021196-28BB-6DE1-F509-77844636F6E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1C1A07A-115B-FDBF-AF6A-D6AB74969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2790" y="2304033"/>
            <a:ext cx="9144000" cy="4597097"/>
          </a:xfrm>
        </p:spPr>
        <p:txBody>
          <a:bodyPr>
            <a:normAutofit/>
          </a:bodyPr>
          <a:lstStyle/>
          <a:p>
            <a: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Você pode sentir</a:t>
            </a:r>
            <a:br>
              <a:rPr lang="pt-BR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emoção</a:t>
            </a:r>
            <a:r>
              <a:rPr lang="en-US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</a:t>
            </a:r>
            <a:r>
              <a:rPr lang="en-US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Tomada de</a:t>
            </a:r>
            <a:br>
              <a:rPr lang="en-US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r>
              <a:rPr lang="en-US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Decisão</a:t>
            </a:r>
            <a:r>
              <a:rPr lang="en-US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Investimentos?</a:t>
            </a:r>
            <a:endParaRPr lang="pt-BR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4423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D8E56-0E86-B712-0F7E-9063E6B9D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8C53ED45-3227-580C-7B5D-B132FF6AFB0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AA17C24A-32B8-53B5-F7A8-6EB6BF4002C7}"/>
              </a:ext>
            </a:extLst>
          </p:cNvPr>
          <p:cNvSpPr/>
          <p:nvPr/>
        </p:nvSpPr>
        <p:spPr>
          <a:xfrm>
            <a:off x="919219" y="1475942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6073391-9293-1E19-10B6-B3A8AD4376B5}"/>
              </a:ext>
            </a:extLst>
          </p:cNvPr>
          <p:cNvSpPr txBox="1"/>
          <p:nvPr/>
        </p:nvSpPr>
        <p:spPr>
          <a:xfrm>
            <a:off x="1224558" y="1997124"/>
            <a:ext cx="1239759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Dentro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da </a:t>
            </a:r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nossa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kern="1200" dirty="0" err="1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racionalidade</a:t>
            </a:r>
            <a:r>
              <a:rPr lang="en-US" sz="5400" b="1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kern="1200" dirty="0" err="1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limitada</a:t>
            </a:r>
            <a:r>
              <a:rPr lang="en-US" sz="5400" b="1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</a:t>
            </a:r>
            <a:br>
              <a:rPr lang="en-US" sz="5400" b="1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Quais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fundamentos</a:t>
            </a: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podemos</a:t>
            </a: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usar para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analisar</a:t>
            </a: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melhor</a:t>
            </a: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um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investimento</a:t>
            </a: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? </a:t>
            </a:r>
            <a:endParaRPr lang="pt-B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9286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B6BEA8-0FB7-694E-E32D-D7F334AC3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382442-F7ED-0009-5B52-D3E661C249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Considerando que:</a:t>
            </a: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7BDD964E-A0A8-D8A0-2F47-EB59FEA8FD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4">
            <a:extLst>
              <a:ext uri="{FF2B5EF4-FFF2-40B4-BE49-F238E27FC236}">
                <a16:creationId xmlns:a16="http://schemas.microsoft.com/office/drawing/2014/main" id="{9663B0B5-A62D-080A-7084-3FFD503407E2}"/>
              </a:ext>
            </a:extLst>
          </p:cNvPr>
          <p:cNvSpPr/>
          <p:nvPr/>
        </p:nvSpPr>
        <p:spPr>
          <a:xfrm>
            <a:off x="1009491" y="2294866"/>
            <a:ext cx="11094637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5">
            <a:extLst>
              <a:ext uri="{FF2B5EF4-FFF2-40B4-BE49-F238E27FC236}">
                <a16:creationId xmlns:a16="http://schemas.microsoft.com/office/drawing/2014/main" id="{08477612-6948-4DA7-16CF-F62A54DC0204}"/>
              </a:ext>
            </a:extLst>
          </p:cNvPr>
          <p:cNvSpPr/>
          <p:nvPr/>
        </p:nvSpPr>
        <p:spPr>
          <a:xfrm>
            <a:off x="1009491" y="2285083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8">
            <a:extLst>
              <a:ext uri="{FF2B5EF4-FFF2-40B4-BE49-F238E27FC236}">
                <a16:creationId xmlns:a16="http://schemas.microsoft.com/office/drawing/2014/main" id="{D7A8EAE5-4F8C-71E3-2248-27419BC61121}"/>
              </a:ext>
            </a:extLst>
          </p:cNvPr>
          <p:cNvSpPr/>
          <p:nvPr/>
        </p:nvSpPr>
        <p:spPr>
          <a:xfrm>
            <a:off x="864518" y="2565363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Nossa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racionalidade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é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limitada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4">
            <a:extLst>
              <a:ext uri="{FF2B5EF4-FFF2-40B4-BE49-F238E27FC236}">
                <a16:creationId xmlns:a16="http://schemas.microsoft.com/office/drawing/2014/main" id="{971EEC17-6257-AC65-1E1B-028B6E4756F6}"/>
              </a:ext>
            </a:extLst>
          </p:cNvPr>
          <p:cNvSpPr/>
          <p:nvPr/>
        </p:nvSpPr>
        <p:spPr>
          <a:xfrm>
            <a:off x="1003128" y="3362193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15">
            <a:extLst>
              <a:ext uri="{FF2B5EF4-FFF2-40B4-BE49-F238E27FC236}">
                <a16:creationId xmlns:a16="http://schemas.microsoft.com/office/drawing/2014/main" id="{485B520E-D49D-F856-6DE2-527232582EA8}"/>
              </a:ext>
            </a:extLst>
          </p:cNvPr>
          <p:cNvSpPr/>
          <p:nvPr/>
        </p:nvSpPr>
        <p:spPr>
          <a:xfrm>
            <a:off x="1003127" y="335241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C9A05568-8F17-EAC7-8594-40A0EC3401DB}"/>
              </a:ext>
            </a:extLst>
          </p:cNvPr>
          <p:cNvSpPr/>
          <p:nvPr/>
        </p:nvSpPr>
        <p:spPr>
          <a:xfrm>
            <a:off x="973302" y="3529329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ótimo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satisfatório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Shape 14">
            <a:extLst>
              <a:ext uri="{FF2B5EF4-FFF2-40B4-BE49-F238E27FC236}">
                <a16:creationId xmlns:a16="http://schemas.microsoft.com/office/drawing/2014/main" id="{DAB6DDDE-3052-8915-CB4E-C9BDDEF01835}"/>
              </a:ext>
            </a:extLst>
          </p:cNvPr>
          <p:cNvSpPr/>
          <p:nvPr/>
        </p:nvSpPr>
        <p:spPr>
          <a:xfrm>
            <a:off x="1015854" y="4393543"/>
            <a:ext cx="11081911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15">
            <a:extLst>
              <a:ext uri="{FF2B5EF4-FFF2-40B4-BE49-F238E27FC236}">
                <a16:creationId xmlns:a16="http://schemas.microsoft.com/office/drawing/2014/main" id="{CCB0A28C-8936-0A84-192B-1E76C013EC1B}"/>
              </a:ext>
            </a:extLst>
          </p:cNvPr>
          <p:cNvSpPr/>
          <p:nvPr/>
        </p:nvSpPr>
        <p:spPr>
          <a:xfrm>
            <a:off x="1015854" y="438376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BA3FDC0F-761B-C7F6-3B94-64463360520D}"/>
              </a:ext>
            </a:extLst>
          </p:cNvPr>
          <p:cNvSpPr/>
          <p:nvPr/>
        </p:nvSpPr>
        <p:spPr>
          <a:xfrm>
            <a:off x="725160" y="4544976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Temos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duas formas de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pensar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Shape 14">
            <a:extLst>
              <a:ext uri="{FF2B5EF4-FFF2-40B4-BE49-F238E27FC236}">
                <a16:creationId xmlns:a16="http://schemas.microsoft.com/office/drawing/2014/main" id="{758C9D60-43A6-4E3A-5A44-230268A0B5E5}"/>
              </a:ext>
            </a:extLst>
          </p:cNvPr>
          <p:cNvSpPr/>
          <p:nvPr/>
        </p:nvSpPr>
        <p:spPr>
          <a:xfrm>
            <a:off x="1009491" y="5460870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5">
            <a:extLst>
              <a:ext uri="{FF2B5EF4-FFF2-40B4-BE49-F238E27FC236}">
                <a16:creationId xmlns:a16="http://schemas.microsoft.com/office/drawing/2014/main" id="{8DFC9595-94E8-2FBA-790E-A5C71F607940}"/>
              </a:ext>
            </a:extLst>
          </p:cNvPr>
          <p:cNvSpPr/>
          <p:nvPr/>
        </p:nvSpPr>
        <p:spPr>
          <a:xfrm>
            <a:off x="1009490" y="5451087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 8">
            <a:extLst>
              <a:ext uri="{FF2B5EF4-FFF2-40B4-BE49-F238E27FC236}">
                <a16:creationId xmlns:a16="http://schemas.microsoft.com/office/drawing/2014/main" id="{0B388A8D-2823-7965-4C6F-6CCC7D0557D7}"/>
              </a:ext>
            </a:extLst>
          </p:cNvPr>
          <p:cNvSpPr/>
          <p:nvPr/>
        </p:nvSpPr>
        <p:spPr>
          <a:xfrm>
            <a:off x="1339704" y="5685862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Apresentamos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falhas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sistemáticas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nas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14">
            <a:extLst>
              <a:ext uri="{FF2B5EF4-FFF2-40B4-BE49-F238E27FC236}">
                <a16:creationId xmlns:a16="http://schemas.microsoft.com/office/drawing/2014/main" id="{8CC409C5-74F2-D06A-29CF-066308317C33}"/>
              </a:ext>
            </a:extLst>
          </p:cNvPr>
          <p:cNvSpPr/>
          <p:nvPr/>
        </p:nvSpPr>
        <p:spPr>
          <a:xfrm>
            <a:off x="1022369" y="6605779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15">
            <a:extLst>
              <a:ext uri="{FF2B5EF4-FFF2-40B4-BE49-F238E27FC236}">
                <a16:creationId xmlns:a16="http://schemas.microsoft.com/office/drawing/2014/main" id="{A717C854-D800-C126-DE83-8918B5F280B4}"/>
              </a:ext>
            </a:extLst>
          </p:cNvPr>
          <p:cNvSpPr/>
          <p:nvPr/>
        </p:nvSpPr>
        <p:spPr>
          <a:xfrm>
            <a:off x="1022368" y="6595996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52075386-5C59-1561-6663-FB33DF46B1CA}"/>
              </a:ext>
            </a:extLst>
          </p:cNvPr>
          <p:cNvSpPr/>
          <p:nvPr/>
        </p:nvSpPr>
        <p:spPr>
          <a:xfrm>
            <a:off x="1352582" y="6830771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Esses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vieses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podem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ser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potencializados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17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13" grpId="0" animBg="1"/>
      <p:bldP spid="9" grpId="0" animBg="1"/>
      <p:bldP spid="10" grpId="0" animBg="1"/>
      <p:bldP spid="12" grpId="0" animBg="1"/>
      <p:bldP spid="14" grpId="0" animBg="1"/>
      <p:bldP spid="16" grpId="0" animBg="1"/>
      <p:bldP spid="17" grpId="0" animBg="1"/>
      <p:bldP spid="6" grpId="0" animBg="1"/>
      <p:bldP spid="7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E2865-316C-2DB8-A6CF-FBEEA35E0F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8C09360A-B25C-D195-92F4-98CFCF16C93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B19CCAE2-1646-1ED9-F88F-E19D778532DE}"/>
              </a:ext>
            </a:extLst>
          </p:cNvPr>
          <p:cNvSpPr/>
          <p:nvPr/>
        </p:nvSpPr>
        <p:spPr>
          <a:xfrm>
            <a:off x="919219" y="1475942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98EF476-1881-A2A9-7EE9-C5C839EE016F}"/>
              </a:ext>
            </a:extLst>
          </p:cNvPr>
          <p:cNvSpPr txBox="1"/>
          <p:nvPr/>
        </p:nvSpPr>
        <p:spPr>
          <a:xfrm>
            <a:off x="1224558" y="431825"/>
            <a:ext cx="12025335" cy="2492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Etapas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da </a:t>
            </a:r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análise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investimentos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</a:t>
            </a:r>
            <a:br>
              <a:rPr lang="en-US" sz="5400" b="1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lang="pt-B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14A7072A-3530-0262-D452-0B8AC4DB60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9532" y="1919176"/>
            <a:ext cx="8268716" cy="6999027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8BC535C5-A14F-6557-33D1-D942F45996B8}"/>
              </a:ext>
            </a:extLst>
          </p:cNvPr>
          <p:cNvSpPr txBox="1"/>
          <p:nvPr/>
        </p:nvSpPr>
        <p:spPr>
          <a:xfrm>
            <a:off x="9284454" y="6624513"/>
            <a:ext cx="525658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 a </a:t>
            </a:r>
            <a:r>
              <a:rPr lang="en-US" sz="28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estrutura</a:t>
            </a:r>
            <a:r>
              <a:rPr lang="en-US" sz="28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definida</a:t>
            </a:r>
            <a:r>
              <a:rPr lang="en-US" sz="28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, </a:t>
            </a:r>
            <a:r>
              <a:rPr lang="en-US" sz="28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como</a:t>
            </a:r>
            <a:r>
              <a:rPr lang="en-US" sz="28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escolher</a:t>
            </a:r>
            <a:r>
              <a:rPr lang="en-US" sz="28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</a:t>
            </a:r>
            <a:r>
              <a:rPr lang="en-US" sz="28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28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ativos</a:t>
            </a:r>
            <a:r>
              <a:rPr lang="en-US" sz="28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para a </a:t>
            </a:r>
            <a:r>
              <a:rPr lang="en-US" sz="28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carteira</a:t>
            </a:r>
            <a:r>
              <a:rPr lang="en-US" sz="28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?</a:t>
            </a:r>
            <a:endParaRPr lang="pt-BR" b="1" dirty="0"/>
          </a:p>
        </p:txBody>
      </p:sp>
      <p:cxnSp>
        <p:nvCxnSpPr>
          <p:cNvPr id="12" name="Conector de Seta Reta 11">
            <a:extLst>
              <a:ext uri="{FF2B5EF4-FFF2-40B4-BE49-F238E27FC236}">
                <a16:creationId xmlns:a16="http://schemas.microsoft.com/office/drawing/2014/main" id="{71A91207-AFC0-D8EF-A1AD-B3ADC948446B}"/>
              </a:ext>
            </a:extLst>
          </p:cNvPr>
          <p:cNvCxnSpPr/>
          <p:nvPr/>
        </p:nvCxnSpPr>
        <p:spPr>
          <a:xfrm>
            <a:off x="7705278" y="7317010"/>
            <a:ext cx="1368152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1746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050EDD-9DDB-AA54-CD65-EC925DFE92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1F60F346-DC4C-A085-E9A5-E476A04910A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5972839F-A8C3-3037-3807-A7D2202ED016}"/>
              </a:ext>
            </a:extLst>
          </p:cNvPr>
          <p:cNvSpPr/>
          <p:nvPr/>
        </p:nvSpPr>
        <p:spPr>
          <a:xfrm>
            <a:off x="432470" y="899258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307FF45-3D08-BA39-9E9D-3511B5DE8E1C}"/>
              </a:ext>
            </a:extLst>
          </p:cNvPr>
          <p:cNvSpPr txBox="1"/>
          <p:nvPr/>
        </p:nvSpPr>
        <p:spPr>
          <a:xfrm>
            <a:off x="916738" y="1439937"/>
            <a:ext cx="123975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Você</a:t>
            </a:r>
            <a:r>
              <a:rPr lang="en-US" sz="5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compra</a:t>
            </a:r>
            <a:r>
              <a:rPr lang="en-US" sz="5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preço</a:t>
            </a:r>
            <a:r>
              <a:rPr lang="en-US" sz="5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</a:t>
            </a:r>
            <a:r>
              <a:rPr lang="en-US" sz="5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valor?</a:t>
            </a:r>
            <a:endParaRPr lang="pt-B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O clássico dilema entre preço e valor - Grupo Amanhã">
            <a:extLst>
              <a:ext uri="{FF2B5EF4-FFF2-40B4-BE49-F238E27FC236}">
                <a16:creationId xmlns:a16="http://schemas.microsoft.com/office/drawing/2014/main" id="{0363C054-332F-E882-70DF-B586706D3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0" b="10208"/>
          <a:stretch>
            <a:fillRect/>
          </a:stretch>
        </p:blipFill>
        <p:spPr bwMode="auto">
          <a:xfrm>
            <a:off x="4392910" y="2880097"/>
            <a:ext cx="710411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00331CC-592A-C8F4-EAD5-B6A4548ABCB6}"/>
              </a:ext>
            </a:extLst>
          </p:cNvPr>
          <p:cNvSpPr txBox="1"/>
          <p:nvPr/>
        </p:nvSpPr>
        <p:spPr>
          <a:xfrm>
            <a:off x="692016" y="6148284"/>
            <a:ext cx="639513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que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 mercado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está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pagando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hoje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 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Foco no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comportamento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do passado e no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movimento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do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gráfico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32116B39-BD7A-7214-2C08-139E080D5E57}"/>
              </a:ext>
            </a:extLst>
          </p:cNvPr>
          <p:cNvSpPr txBox="1"/>
          <p:nvPr/>
        </p:nvSpPr>
        <p:spPr>
          <a:xfrm>
            <a:off x="8281342" y="6148284"/>
            <a:ext cx="6395139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que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o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ativo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b="1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efetivamente</a:t>
            </a:r>
            <a:r>
              <a:rPr lang="en-US" sz="3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vale.</a:t>
            </a:r>
          </a:p>
          <a:p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Foco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nos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fundamentos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e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capacidade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futura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geração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3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caixa</a:t>
            </a:r>
            <a:r>
              <a:rPr lang="en-US" sz="3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.</a:t>
            </a:r>
            <a:endParaRPr lang="pt-B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11">
            <a:extLst>
              <a:ext uri="{FF2B5EF4-FFF2-40B4-BE49-F238E27FC236}">
                <a16:creationId xmlns:a16="http://schemas.microsoft.com/office/drawing/2014/main" id="{412AB4FC-5311-73E4-7BD5-3F0342585B1D}"/>
              </a:ext>
            </a:extLst>
          </p:cNvPr>
          <p:cNvSpPr/>
          <p:nvPr/>
        </p:nvSpPr>
        <p:spPr>
          <a:xfrm>
            <a:off x="446044" y="5992938"/>
            <a:ext cx="305972" cy="30805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11">
            <a:extLst>
              <a:ext uri="{FF2B5EF4-FFF2-40B4-BE49-F238E27FC236}">
                <a16:creationId xmlns:a16="http://schemas.microsoft.com/office/drawing/2014/main" id="{80CD0A24-A699-EF90-E310-CC97FA2E6393}"/>
              </a:ext>
            </a:extLst>
          </p:cNvPr>
          <p:cNvSpPr/>
          <p:nvPr/>
        </p:nvSpPr>
        <p:spPr>
          <a:xfrm>
            <a:off x="8070155" y="5992938"/>
            <a:ext cx="305972" cy="308052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742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ECD277-1C79-24B4-F8A8-90229C7D6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C85AAF1B-77FB-0D61-83A0-886F4167360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AC86C15-024A-675D-807A-479458E3E733}"/>
              </a:ext>
            </a:extLst>
          </p:cNvPr>
          <p:cNvSpPr txBox="1"/>
          <p:nvPr/>
        </p:nvSpPr>
        <p:spPr>
          <a:xfrm>
            <a:off x="619982" y="719857"/>
            <a:ext cx="1239759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kern="1200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 </a:t>
            </a:r>
            <a:r>
              <a:rPr lang="en-US" sz="5400" b="1" kern="1200" dirty="0" err="1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antídoto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 Valuation e </a:t>
            </a:r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tese</a:t>
            </a:r>
            <a:r>
              <a:rPr lang="en-US" sz="5400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5400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investimentos</a:t>
            </a:r>
            <a:endParaRPr lang="pt-B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Valuation: o que é e como calcular o valor de uma empresa">
            <a:extLst>
              <a:ext uri="{FF2B5EF4-FFF2-40B4-BE49-F238E27FC236}">
                <a16:creationId xmlns:a16="http://schemas.microsoft.com/office/drawing/2014/main" id="{595BD69F-9838-8FC4-F058-B06FD886D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222" y="3907832"/>
            <a:ext cx="8204848" cy="5021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hape 14">
            <a:extLst>
              <a:ext uri="{FF2B5EF4-FFF2-40B4-BE49-F238E27FC236}">
                <a16:creationId xmlns:a16="http://schemas.microsoft.com/office/drawing/2014/main" id="{E27002EC-2DC6-7A94-A114-76462C82447E}"/>
              </a:ext>
            </a:extLst>
          </p:cNvPr>
          <p:cNvSpPr/>
          <p:nvPr/>
        </p:nvSpPr>
        <p:spPr>
          <a:xfrm>
            <a:off x="966353" y="3454240"/>
            <a:ext cx="5190022" cy="1082041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5">
            <a:extLst>
              <a:ext uri="{FF2B5EF4-FFF2-40B4-BE49-F238E27FC236}">
                <a16:creationId xmlns:a16="http://schemas.microsoft.com/office/drawing/2014/main" id="{87F62999-FF60-C164-C984-9DA62DD02933}"/>
              </a:ext>
            </a:extLst>
          </p:cNvPr>
          <p:cNvSpPr/>
          <p:nvPr/>
        </p:nvSpPr>
        <p:spPr>
          <a:xfrm>
            <a:off x="966352" y="3444458"/>
            <a:ext cx="330213" cy="4119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8">
            <a:extLst>
              <a:ext uri="{FF2B5EF4-FFF2-40B4-BE49-F238E27FC236}">
                <a16:creationId xmlns:a16="http://schemas.microsoft.com/office/drawing/2014/main" id="{53239B2C-8BDA-B5A1-8F88-1FA73C3C71D9}"/>
              </a:ext>
            </a:extLst>
          </p:cNvPr>
          <p:cNvSpPr/>
          <p:nvPr/>
        </p:nvSpPr>
        <p:spPr>
          <a:xfrm>
            <a:off x="1296566" y="3679232"/>
            <a:ext cx="5190022" cy="41197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Quanto de Caixa a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empresa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pode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produzir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no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futuro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Shape 14">
            <a:extLst>
              <a:ext uri="{FF2B5EF4-FFF2-40B4-BE49-F238E27FC236}">
                <a16:creationId xmlns:a16="http://schemas.microsoft.com/office/drawing/2014/main" id="{1BD32238-C3B9-D060-83E4-1A487FED9715}"/>
              </a:ext>
            </a:extLst>
          </p:cNvPr>
          <p:cNvSpPr/>
          <p:nvPr/>
        </p:nvSpPr>
        <p:spPr>
          <a:xfrm>
            <a:off x="966353" y="5073939"/>
            <a:ext cx="5190022" cy="1082041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5">
            <a:extLst>
              <a:ext uri="{FF2B5EF4-FFF2-40B4-BE49-F238E27FC236}">
                <a16:creationId xmlns:a16="http://schemas.microsoft.com/office/drawing/2014/main" id="{CC187A18-BA0A-DF5E-E5B3-5D30C782783B}"/>
              </a:ext>
            </a:extLst>
          </p:cNvPr>
          <p:cNvSpPr/>
          <p:nvPr/>
        </p:nvSpPr>
        <p:spPr>
          <a:xfrm>
            <a:off x="966352" y="5065278"/>
            <a:ext cx="330213" cy="4119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8">
            <a:extLst>
              <a:ext uri="{FF2B5EF4-FFF2-40B4-BE49-F238E27FC236}">
                <a16:creationId xmlns:a16="http://schemas.microsoft.com/office/drawing/2014/main" id="{E12E5EA1-1323-6189-96C8-DF4F5A1AB647}"/>
              </a:ext>
            </a:extLst>
          </p:cNvPr>
          <p:cNvSpPr/>
          <p:nvPr/>
        </p:nvSpPr>
        <p:spPr>
          <a:xfrm>
            <a:off x="1296566" y="5388654"/>
            <a:ext cx="5190022" cy="41197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Quais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riscos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estruturais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negócio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hape 14">
            <a:extLst>
              <a:ext uri="{FF2B5EF4-FFF2-40B4-BE49-F238E27FC236}">
                <a16:creationId xmlns:a16="http://schemas.microsoft.com/office/drawing/2014/main" id="{D3E2A589-292F-15D6-D0D0-A255784FB71E}"/>
              </a:ext>
            </a:extLst>
          </p:cNvPr>
          <p:cNvSpPr/>
          <p:nvPr/>
        </p:nvSpPr>
        <p:spPr>
          <a:xfrm>
            <a:off x="978460" y="6824923"/>
            <a:ext cx="5190022" cy="1082041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15">
            <a:extLst>
              <a:ext uri="{FF2B5EF4-FFF2-40B4-BE49-F238E27FC236}">
                <a16:creationId xmlns:a16="http://schemas.microsoft.com/office/drawing/2014/main" id="{4336F691-7FCE-5982-469A-17AC27E19A1A}"/>
              </a:ext>
            </a:extLst>
          </p:cNvPr>
          <p:cNvSpPr/>
          <p:nvPr/>
        </p:nvSpPr>
        <p:spPr>
          <a:xfrm>
            <a:off x="978459" y="6815141"/>
            <a:ext cx="330213" cy="4119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8">
            <a:extLst>
              <a:ext uri="{FF2B5EF4-FFF2-40B4-BE49-F238E27FC236}">
                <a16:creationId xmlns:a16="http://schemas.microsoft.com/office/drawing/2014/main" id="{27623969-CE30-14E1-9587-3ACEA73FE644}"/>
              </a:ext>
            </a:extLst>
          </p:cNvPr>
          <p:cNvSpPr/>
          <p:nvPr/>
        </p:nvSpPr>
        <p:spPr>
          <a:xfrm>
            <a:off x="1308672" y="7155063"/>
            <a:ext cx="5190022" cy="41197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preço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atual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oferece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margem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segurança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78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097677-30F7-CE7A-D23C-9927972D34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F9A80C-0461-48EB-D501-FA198FBCE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Outras métricas: </a:t>
            </a:r>
            <a:br>
              <a:rPr lang="pt-BR" sz="2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CF7D6717-7D2F-E79C-6F6E-782E1C289A41}"/>
              </a:ext>
            </a:extLst>
          </p:cNvPr>
          <p:cNvGrpSpPr/>
          <p:nvPr/>
        </p:nvGrpSpPr>
        <p:grpSpPr>
          <a:xfrm>
            <a:off x="771049" y="2155805"/>
            <a:ext cx="6948608" cy="1856780"/>
            <a:chOff x="997285" y="7074146"/>
            <a:chExt cx="3794761" cy="950976"/>
          </a:xfrm>
        </p:grpSpPr>
        <p:sp>
          <p:nvSpPr>
            <p:cNvPr id="14" name="Shape 10">
              <a:extLst>
                <a:ext uri="{FF2B5EF4-FFF2-40B4-BE49-F238E27FC236}">
                  <a16:creationId xmlns:a16="http://schemas.microsoft.com/office/drawing/2014/main" id="{171326A4-256C-8DFA-08DC-840F1BF81908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Shape 11">
              <a:extLst>
                <a:ext uri="{FF2B5EF4-FFF2-40B4-BE49-F238E27FC236}">
                  <a16:creationId xmlns:a16="http://schemas.microsoft.com/office/drawing/2014/main" id="{C26F0148-2EBA-133D-D838-BF7CD8A8D987}"/>
                </a:ext>
              </a:extLst>
            </p:cNvPr>
            <p:cNvSpPr/>
            <p:nvPr/>
          </p:nvSpPr>
          <p:spPr>
            <a:xfrm>
              <a:off x="997286" y="7074146"/>
              <a:ext cx="207353" cy="191267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Shape 10">
            <a:extLst>
              <a:ext uri="{FF2B5EF4-FFF2-40B4-BE49-F238E27FC236}">
                <a16:creationId xmlns:a16="http://schemas.microsoft.com/office/drawing/2014/main" id="{FE35E236-8DE0-1672-B753-4155B1479E5E}"/>
              </a:ext>
            </a:extLst>
          </p:cNvPr>
          <p:cNvSpPr/>
          <p:nvPr/>
        </p:nvSpPr>
        <p:spPr>
          <a:xfrm>
            <a:off x="756670" y="4511496"/>
            <a:ext cx="6948608" cy="18567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10">
            <a:extLst>
              <a:ext uri="{FF2B5EF4-FFF2-40B4-BE49-F238E27FC236}">
                <a16:creationId xmlns:a16="http://schemas.microsoft.com/office/drawing/2014/main" id="{DA1BCEAC-BBC8-F768-ED88-DEBA7DDF4197}"/>
              </a:ext>
            </a:extLst>
          </p:cNvPr>
          <p:cNvSpPr/>
          <p:nvPr/>
        </p:nvSpPr>
        <p:spPr>
          <a:xfrm>
            <a:off x="756670" y="6752155"/>
            <a:ext cx="6948608" cy="18567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8">
            <a:extLst>
              <a:ext uri="{FF2B5EF4-FFF2-40B4-BE49-F238E27FC236}">
                <a16:creationId xmlns:a16="http://schemas.microsoft.com/office/drawing/2014/main" id="{35A184A9-78A7-3F89-D592-7DFEF8D4673E}"/>
              </a:ext>
            </a:extLst>
          </p:cNvPr>
          <p:cNvSpPr/>
          <p:nvPr/>
        </p:nvSpPr>
        <p:spPr>
          <a:xfrm>
            <a:off x="1117082" y="2433011"/>
            <a:ext cx="589796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Composição</a:t>
            </a: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e Estilo</a:t>
            </a:r>
            <a:endParaRPr lang="en-US" sz="4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F4D2788B-A8BF-FBE2-879D-3C62C65A077A}"/>
              </a:ext>
            </a:extLst>
          </p:cNvPr>
          <p:cNvSpPr/>
          <p:nvPr/>
        </p:nvSpPr>
        <p:spPr>
          <a:xfrm>
            <a:off x="1299794" y="2741046"/>
            <a:ext cx="708137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4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Crescimento</a:t>
            </a:r>
            <a:r>
              <a:rPr lang="en-US" sz="24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x Valor</a:t>
            </a:r>
            <a:endParaRPr lang="en-US" sz="2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8">
            <a:extLst>
              <a:ext uri="{FF2B5EF4-FFF2-40B4-BE49-F238E27FC236}">
                <a16:creationId xmlns:a16="http://schemas.microsoft.com/office/drawing/2014/main" id="{5F3B55CF-28D3-FDB6-0614-13089D81BFBF}"/>
              </a:ext>
            </a:extLst>
          </p:cNvPr>
          <p:cNvSpPr/>
          <p:nvPr/>
        </p:nvSpPr>
        <p:spPr>
          <a:xfrm>
            <a:off x="994403" y="4936730"/>
            <a:ext cx="6219052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Comportamento</a:t>
            </a: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risco</a:t>
            </a:r>
            <a:endParaRPr lang="en-US" sz="4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DF0EBBE1-85F0-E214-573F-174943B875AD}"/>
              </a:ext>
            </a:extLst>
          </p:cNvPr>
          <p:cNvSpPr/>
          <p:nvPr/>
        </p:nvSpPr>
        <p:spPr>
          <a:xfrm>
            <a:off x="1401058" y="5241023"/>
            <a:ext cx="708137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Volatilidade</a:t>
            </a:r>
            <a:endParaRPr lang="en-US" sz="2400" dirty="0">
              <a:solidFill>
                <a:srgbClr val="4A5568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Drawdown</a:t>
            </a:r>
            <a:endParaRPr lang="en-US" sz="2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8">
            <a:extLst>
              <a:ext uri="{FF2B5EF4-FFF2-40B4-BE49-F238E27FC236}">
                <a16:creationId xmlns:a16="http://schemas.microsoft.com/office/drawing/2014/main" id="{CE9B8BEE-478D-6145-114D-2B00C3B45897}"/>
              </a:ext>
            </a:extLst>
          </p:cNvPr>
          <p:cNvSpPr/>
          <p:nvPr/>
        </p:nvSpPr>
        <p:spPr>
          <a:xfrm>
            <a:off x="1082709" y="7389197"/>
            <a:ext cx="6825638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Métricas</a:t>
            </a: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desempenho</a:t>
            </a:r>
            <a:endParaRPr lang="en-US" sz="4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9">
            <a:extLst>
              <a:ext uri="{FF2B5EF4-FFF2-40B4-BE49-F238E27FC236}">
                <a16:creationId xmlns:a16="http://schemas.microsoft.com/office/drawing/2014/main" id="{B70D9A39-C76E-1E67-520F-4291BA99DF45}"/>
              </a:ext>
            </a:extLst>
          </p:cNvPr>
          <p:cNvSpPr/>
          <p:nvPr/>
        </p:nvSpPr>
        <p:spPr>
          <a:xfrm>
            <a:off x="1082709" y="7378911"/>
            <a:ext cx="6118513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endParaRPr lang="en-US" sz="2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58E717BF-1F49-F1F3-B063-EA4AE19B233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1">
            <a:extLst>
              <a:ext uri="{FF2B5EF4-FFF2-40B4-BE49-F238E27FC236}">
                <a16:creationId xmlns:a16="http://schemas.microsoft.com/office/drawing/2014/main" id="{6A9699B5-6D1D-6869-2BE6-0C2E4E1599DE}"/>
              </a:ext>
            </a:extLst>
          </p:cNvPr>
          <p:cNvSpPr/>
          <p:nvPr/>
        </p:nvSpPr>
        <p:spPr>
          <a:xfrm>
            <a:off x="756670" y="4502875"/>
            <a:ext cx="338995" cy="37344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1">
            <a:extLst>
              <a:ext uri="{FF2B5EF4-FFF2-40B4-BE49-F238E27FC236}">
                <a16:creationId xmlns:a16="http://schemas.microsoft.com/office/drawing/2014/main" id="{CBBB309D-158F-A56F-F0F4-D36AAB273BC7}"/>
              </a:ext>
            </a:extLst>
          </p:cNvPr>
          <p:cNvSpPr/>
          <p:nvPr/>
        </p:nvSpPr>
        <p:spPr>
          <a:xfrm>
            <a:off x="761328" y="6758149"/>
            <a:ext cx="338995" cy="37344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hape 10">
            <a:extLst>
              <a:ext uri="{FF2B5EF4-FFF2-40B4-BE49-F238E27FC236}">
                <a16:creationId xmlns:a16="http://schemas.microsoft.com/office/drawing/2014/main" id="{BB312557-2C04-7E30-01E9-7B47A68FBCB8}"/>
              </a:ext>
            </a:extLst>
          </p:cNvPr>
          <p:cNvSpPr/>
          <p:nvPr/>
        </p:nvSpPr>
        <p:spPr>
          <a:xfrm>
            <a:off x="9681924" y="3269406"/>
            <a:ext cx="4357892" cy="4135671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hape 11">
            <a:extLst>
              <a:ext uri="{FF2B5EF4-FFF2-40B4-BE49-F238E27FC236}">
                <a16:creationId xmlns:a16="http://schemas.microsoft.com/office/drawing/2014/main" id="{B2455D14-64AB-A68C-FC8E-028F65312E6B}"/>
              </a:ext>
            </a:extLst>
          </p:cNvPr>
          <p:cNvSpPr/>
          <p:nvPr/>
        </p:nvSpPr>
        <p:spPr>
          <a:xfrm>
            <a:off x="9681925" y="3260785"/>
            <a:ext cx="338994" cy="4118125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Conector: Curvo 10">
            <a:extLst>
              <a:ext uri="{FF2B5EF4-FFF2-40B4-BE49-F238E27FC236}">
                <a16:creationId xmlns:a16="http://schemas.microsoft.com/office/drawing/2014/main" id="{A68DDF72-AE3E-D5BD-528D-94CE95A89914}"/>
              </a:ext>
            </a:extLst>
          </p:cNvPr>
          <p:cNvCxnSpPr>
            <a:stCxn id="26" idx="3"/>
            <a:endCxn id="5" idx="1"/>
          </p:cNvCxnSpPr>
          <p:nvPr/>
        </p:nvCxnSpPr>
        <p:spPr>
          <a:xfrm flipV="1">
            <a:off x="7705278" y="5337242"/>
            <a:ext cx="1976646" cy="2343303"/>
          </a:xfrm>
          <a:prstGeom prst="curvedConnector3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 8">
            <a:extLst>
              <a:ext uri="{FF2B5EF4-FFF2-40B4-BE49-F238E27FC236}">
                <a16:creationId xmlns:a16="http://schemas.microsoft.com/office/drawing/2014/main" id="{AE7970AF-0DEA-B9A1-F84A-B43C7089CC80}"/>
              </a:ext>
            </a:extLst>
          </p:cNvPr>
          <p:cNvSpPr/>
          <p:nvPr/>
        </p:nvSpPr>
        <p:spPr>
          <a:xfrm>
            <a:off x="10459081" y="3840505"/>
            <a:ext cx="217199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Sharpe</a:t>
            </a: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88D13521-6554-DF29-3A51-58310A77E0DA}"/>
              </a:ext>
            </a:extLst>
          </p:cNvPr>
          <p:cNvSpPr/>
          <p:nvPr/>
        </p:nvSpPr>
        <p:spPr>
          <a:xfrm>
            <a:off x="10459081" y="4951489"/>
            <a:ext cx="217199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Alfa</a:t>
            </a:r>
          </a:p>
        </p:txBody>
      </p:sp>
      <p:sp>
        <p:nvSpPr>
          <p:cNvPr id="16" name="Text 8">
            <a:extLst>
              <a:ext uri="{FF2B5EF4-FFF2-40B4-BE49-F238E27FC236}">
                <a16:creationId xmlns:a16="http://schemas.microsoft.com/office/drawing/2014/main" id="{082486F5-F9A2-030B-E5A4-6C2BED879C64}"/>
              </a:ext>
            </a:extLst>
          </p:cNvPr>
          <p:cNvSpPr/>
          <p:nvPr/>
        </p:nvSpPr>
        <p:spPr>
          <a:xfrm>
            <a:off x="10459081" y="6063983"/>
            <a:ext cx="217199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Beta</a:t>
            </a:r>
          </a:p>
        </p:txBody>
      </p:sp>
    </p:spTree>
    <p:extLst>
      <p:ext uri="{BB962C8B-B14F-4D97-AF65-F5344CB8AC3E}">
        <p14:creationId xmlns:p14="http://schemas.microsoft.com/office/powerpoint/2010/main" val="2612705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" grpId="0" animBg="1"/>
      <p:bldP spid="4" grpId="0" animBg="1"/>
      <p:bldP spid="5" grpId="0" animBg="1"/>
      <p:bldP spid="6" grpId="0" animBg="1"/>
      <p:bldP spid="12" grpId="0" animBg="1"/>
      <p:bldP spid="13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6847B-CDEF-1CD1-50AA-0477310FDF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CD1DCC65-D4F4-1111-8DB9-BA8985B5227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7DC3D8F5-76E4-0C8C-8A70-11598A58CA4A}"/>
              </a:ext>
            </a:extLst>
          </p:cNvPr>
          <p:cNvSpPr/>
          <p:nvPr/>
        </p:nvSpPr>
        <p:spPr>
          <a:xfrm>
            <a:off x="448128" y="607718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ED93A43-5EEF-69F6-D999-B6BD09290A03}"/>
              </a:ext>
            </a:extLst>
          </p:cNvPr>
          <p:cNvSpPr txBox="1"/>
          <p:nvPr/>
        </p:nvSpPr>
        <p:spPr>
          <a:xfrm>
            <a:off x="621078" y="1258460"/>
            <a:ext cx="7428517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Letras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Financeiras</a:t>
            </a:r>
            <a:endParaRPr lang="en-US" sz="5400" b="1" kern="12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br>
              <a:rPr lang="en-US" sz="5400" b="1" kern="1200" dirty="0">
                <a:solidFill>
                  <a:srgbClr val="FF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en-US" sz="54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Sai</a:t>
            </a:r>
            <a:r>
              <a:rPr lang="en-US" sz="5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 </a:t>
            </a:r>
            <a:r>
              <a:rPr lang="en-US" sz="48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avaliação</a:t>
            </a:r>
            <a:r>
              <a:rPr lang="en-US" sz="48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do </a:t>
            </a:r>
            <a:r>
              <a:rPr lang="en-US" sz="48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crescimento</a:t>
            </a:r>
            <a:endParaRPr lang="en-US" sz="48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endParaRPr lang="en-US" sz="5400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r>
              <a:rPr lang="en-US" sz="5400" b="1" dirty="0">
                <a:solidFill>
                  <a:srgbClr val="00B05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Entra</a:t>
            </a:r>
            <a:r>
              <a:rPr lang="en-US" sz="5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 </a:t>
            </a:r>
            <a:r>
              <a:rPr lang="en-US" sz="48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solidez</a:t>
            </a:r>
            <a:r>
              <a:rPr lang="en-US" sz="48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do </a:t>
            </a:r>
            <a:r>
              <a:rPr lang="en-US" sz="48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devedor</a:t>
            </a:r>
            <a:endParaRPr lang="pt-BR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Conector: Curvo 2">
            <a:extLst>
              <a:ext uri="{FF2B5EF4-FFF2-40B4-BE49-F238E27FC236}">
                <a16:creationId xmlns:a16="http://schemas.microsoft.com/office/drawing/2014/main" id="{349B3DEC-E6CE-686F-9399-2FAB536ADB49}"/>
              </a:ext>
            </a:extLst>
          </p:cNvPr>
          <p:cNvCxnSpPr>
            <a:cxnSpLocks/>
            <a:endCxn id="7" idx="1"/>
          </p:cNvCxnSpPr>
          <p:nvPr/>
        </p:nvCxnSpPr>
        <p:spPr>
          <a:xfrm flipV="1">
            <a:off x="5793494" y="5597954"/>
            <a:ext cx="3888431" cy="1662110"/>
          </a:xfrm>
          <a:prstGeom prst="curved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Shape 10">
            <a:extLst>
              <a:ext uri="{FF2B5EF4-FFF2-40B4-BE49-F238E27FC236}">
                <a16:creationId xmlns:a16="http://schemas.microsoft.com/office/drawing/2014/main" id="{EE83FF4B-F4EB-F4C8-68CF-A473B3B59112}"/>
              </a:ext>
            </a:extLst>
          </p:cNvPr>
          <p:cNvSpPr/>
          <p:nvPr/>
        </p:nvSpPr>
        <p:spPr>
          <a:xfrm>
            <a:off x="9681925" y="2999740"/>
            <a:ext cx="4357892" cy="5196428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1">
            <a:extLst>
              <a:ext uri="{FF2B5EF4-FFF2-40B4-BE49-F238E27FC236}">
                <a16:creationId xmlns:a16="http://schemas.microsoft.com/office/drawing/2014/main" id="{9AF10A97-3463-65AE-782E-3DE591F15DE9}"/>
              </a:ext>
            </a:extLst>
          </p:cNvPr>
          <p:cNvSpPr/>
          <p:nvPr/>
        </p:nvSpPr>
        <p:spPr>
          <a:xfrm>
            <a:off x="9681924" y="2999740"/>
            <a:ext cx="419282" cy="519642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8">
            <a:extLst>
              <a:ext uri="{FF2B5EF4-FFF2-40B4-BE49-F238E27FC236}">
                <a16:creationId xmlns:a16="http://schemas.microsoft.com/office/drawing/2014/main" id="{475E810C-0F59-A17D-9055-AC26CD9E635A}"/>
              </a:ext>
            </a:extLst>
          </p:cNvPr>
          <p:cNvSpPr/>
          <p:nvPr/>
        </p:nvSpPr>
        <p:spPr>
          <a:xfrm>
            <a:off x="10459081" y="3840505"/>
            <a:ext cx="372691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Segmentação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prudencial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2C3B58DD-3FBD-0FB8-9EEE-E421A2F118BE}"/>
              </a:ext>
            </a:extLst>
          </p:cNvPr>
          <p:cNvSpPr/>
          <p:nvPr/>
        </p:nvSpPr>
        <p:spPr>
          <a:xfrm>
            <a:off x="10459081" y="6063983"/>
            <a:ext cx="3222861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Patrimônio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líquido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BEA1B7D5-DD6C-D58C-EFCF-8B58F628C3B9}"/>
              </a:ext>
            </a:extLst>
          </p:cNvPr>
          <p:cNvSpPr/>
          <p:nvPr/>
        </p:nvSpPr>
        <p:spPr>
          <a:xfrm>
            <a:off x="10459081" y="5091247"/>
            <a:ext cx="372691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Índice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Basiléia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8">
            <a:extLst>
              <a:ext uri="{FF2B5EF4-FFF2-40B4-BE49-F238E27FC236}">
                <a16:creationId xmlns:a16="http://schemas.microsoft.com/office/drawing/2014/main" id="{94118406-2A68-A18E-DA8E-11247DE95D85}"/>
              </a:ext>
            </a:extLst>
          </p:cNvPr>
          <p:cNvSpPr/>
          <p:nvPr/>
        </p:nvSpPr>
        <p:spPr>
          <a:xfrm>
            <a:off x="10495084" y="7016841"/>
            <a:ext cx="3222861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Índice</a:t>
            </a:r>
            <a:r>
              <a:rPr 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28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Imobilização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071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5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E701D-69A0-34B8-B860-F2C59B9A4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121D8BAA-3130-C8A9-CE9C-A9D368D33E2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27C0128B-0838-3D0B-9C11-5DE26E5F6641}"/>
              </a:ext>
            </a:extLst>
          </p:cNvPr>
          <p:cNvSpPr/>
          <p:nvPr/>
        </p:nvSpPr>
        <p:spPr>
          <a:xfrm>
            <a:off x="919219" y="1475942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C0AB2DB-778A-DA73-C6E2-11BC5AB7A7C2}"/>
              </a:ext>
            </a:extLst>
          </p:cNvPr>
          <p:cNvSpPr txBox="1"/>
          <p:nvPr/>
        </p:nvSpPr>
        <p:spPr>
          <a:xfrm>
            <a:off x="792510" y="1782532"/>
            <a:ext cx="1239759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Matriz</a:t>
            </a:r>
            <a:r>
              <a:rPr lang="en-US" sz="5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54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análise</a:t>
            </a:r>
            <a:endParaRPr lang="pt-BR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A1DCF142-DBCA-126A-DA92-97DF72D9A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129938"/>
              </p:ext>
            </p:extLst>
          </p:nvPr>
        </p:nvGraphicFramePr>
        <p:xfrm>
          <a:off x="4423351" y="3189608"/>
          <a:ext cx="10081684" cy="4536504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040842">
                  <a:extLst>
                    <a:ext uri="{9D8B030D-6E8A-4147-A177-3AD203B41FA5}">
                      <a16:colId xmlns:a16="http://schemas.microsoft.com/office/drawing/2014/main" val="4135675806"/>
                    </a:ext>
                  </a:extLst>
                </a:gridCol>
                <a:gridCol w="5040842">
                  <a:extLst>
                    <a:ext uri="{9D8B030D-6E8A-4147-A177-3AD203B41FA5}">
                      <a16:colId xmlns:a16="http://schemas.microsoft.com/office/drawing/2014/main" val="1028861877"/>
                    </a:ext>
                  </a:extLst>
                </a:gridCol>
              </a:tblGrid>
              <a:tr h="1134126"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FUNDO DE AÇÕES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LETRA FINANCEIRA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721808174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Crescimento e geração de valor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Risco e Retorno do emissor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9053101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“O portfólio tem qualidade e está sendo bem gerido?”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“A instituição é sólida para honrar o compromisso?”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35082041"/>
                  </a:ext>
                </a:extLst>
              </a:tr>
              <a:tr h="1134126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Sharpe, </a:t>
                      </a:r>
                      <a:r>
                        <a:rPr lang="pt-BR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drawdown</a:t>
                      </a:r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Alfa, múltiplos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Basiléia, PL, Segmentação Prudencial, Inadimplência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544774"/>
                  </a:ext>
                </a:extLst>
              </a:tr>
            </a:tbl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FFD6AB47-E0E0-8906-7318-E975F52C81D1}"/>
              </a:ext>
            </a:extLst>
          </p:cNvPr>
          <p:cNvSpPr txBox="1"/>
          <p:nvPr/>
        </p:nvSpPr>
        <p:spPr>
          <a:xfrm>
            <a:off x="2880742" y="4608289"/>
            <a:ext cx="13367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1200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FOCO:</a:t>
            </a:r>
            <a:endParaRPr lang="pt-BR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B9ECFA5-819D-C59A-73C8-57D6AFAA3AD8}"/>
              </a:ext>
            </a:extLst>
          </p:cNvPr>
          <p:cNvSpPr txBox="1"/>
          <p:nvPr/>
        </p:nvSpPr>
        <p:spPr>
          <a:xfrm>
            <a:off x="216446" y="5760417"/>
            <a:ext cx="471096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1200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PERGUNTA CENTRAL:</a:t>
            </a:r>
            <a:endParaRPr lang="pt-BR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768938F-75BD-200C-BBEF-C4EA11C3534A}"/>
              </a:ext>
            </a:extLst>
          </p:cNvPr>
          <p:cNvSpPr txBox="1"/>
          <p:nvPr/>
        </p:nvSpPr>
        <p:spPr>
          <a:xfrm>
            <a:off x="1543032" y="7105481"/>
            <a:ext cx="28803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kern="1200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INDICADORES:</a:t>
            </a:r>
            <a:endParaRPr lang="pt-BR" sz="24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934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72B94F-C088-AE3A-6131-05109D7305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2E6A183D-0FBB-9E6A-7DF9-BF64EAA104E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E0439A74-4F0C-CE08-77AE-C7509257AF8D}"/>
              </a:ext>
            </a:extLst>
          </p:cNvPr>
          <p:cNvSpPr/>
          <p:nvPr/>
        </p:nvSpPr>
        <p:spPr>
          <a:xfrm>
            <a:off x="919219" y="1475942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70E287C9-94D4-0BB5-92F7-0DFD524F7296}"/>
              </a:ext>
            </a:extLst>
          </p:cNvPr>
          <p:cNvSpPr txBox="1"/>
          <p:nvPr/>
        </p:nvSpPr>
        <p:spPr>
          <a:xfrm>
            <a:off x="2736726" y="2643455"/>
            <a:ext cx="10297144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 </a:t>
            </a:r>
            <a:r>
              <a:rPr lang="en-US" sz="60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teu</a:t>
            </a: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RPPS, o </a:t>
            </a:r>
            <a:r>
              <a:rPr lang="en-US" sz="60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quanto</a:t>
            </a: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 </a:t>
            </a:r>
            <a:r>
              <a:rPr lang="en-US" sz="60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razão</a:t>
            </a: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60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tem</a:t>
            </a: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6000" b="1" kern="1200" dirty="0" err="1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sustentado</a:t>
            </a: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a </a:t>
            </a:r>
            <a:r>
              <a:rPr lang="en-US" sz="6000" b="1" kern="12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decisão</a:t>
            </a:r>
            <a:r>
              <a:rPr lang="en-US" sz="60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? </a:t>
            </a:r>
            <a:endParaRPr lang="pt-B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4031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CB132-A02A-517C-6B94-3BBB27AB6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3902737D-8F9F-7174-2B8E-A66AC3E735A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0">
            <a:extLst>
              <a:ext uri="{FF2B5EF4-FFF2-40B4-BE49-F238E27FC236}">
                <a16:creationId xmlns:a16="http://schemas.microsoft.com/office/drawing/2014/main" id="{78CD5153-8895-4067-2589-8AE38772C633}"/>
              </a:ext>
            </a:extLst>
          </p:cNvPr>
          <p:cNvSpPr/>
          <p:nvPr/>
        </p:nvSpPr>
        <p:spPr>
          <a:xfrm>
            <a:off x="919219" y="1475942"/>
            <a:ext cx="953411" cy="252028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B9DFF8A-37BC-2956-8316-7E3B05F3EE59}"/>
              </a:ext>
            </a:extLst>
          </p:cNvPr>
          <p:cNvSpPr txBox="1"/>
          <p:nvPr/>
        </p:nvSpPr>
        <p:spPr>
          <a:xfrm>
            <a:off x="1152550" y="2304033"/>
            <a:ext cx="570593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0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Gestão</a:t>
            </a:r>
            <a:r>
              <a:rPr lang="en-US" sz="60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de </a:t>
            </a:r>
            <a:r>
              <a:rPr lang="en-US" sz="6000" dirty="0" err="1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investimentos</a:t>
            </a:r>
            <a:r>
              <a:rPr lang="en-US" sz="60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é </a:t>
            </a:r>
            <a:endParaRPr lang="pt-BR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93837F1-48B8-9406-4B14-CC69A7FC7494}"/>
              </a:ext>
            </a:extLst>
          </p:cNvPr>
          <p:cNvSpPr txBox="1"/>
          <p:nvPr/>
        </p:nvSpPr>
        <p:spPr>
          <a:xfrm>
            <a:off x="3456806" y="5256361"/>
            <a:ext cx="1009842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72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GESTÃO DE RAZÃO E </a:t>
            </a:r>
            <a:r>
              <a:rPr lang="en-US" sz="7200" b="1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EMOÇÃO</a:t>
            </a:r>
            <a:endParaRPr lang="pt-BR" sz="6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74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>
            <a:extLst>
              <a:ext uri="{FF2B5EF4-FFF2-40B4-BE49-F238E27FC236}">
                <a16:creationId xmlns:a16="http://schemas.microsoft.com/office/drawing/2014/main" id="{CAC86C71-EF21-15CF-0900-3F178A70E869}"/>
              </a:ext>
            </a:extLst>
          </p:cNvPr>
          <p:cNvSpPr/>
          <p:nvPr/>
        </p:nvSpPr>
        <p:spPr>
          <a:xfrm>
            <a:off x="2304678" y="3717186"/>
            <a:ext cx="9937104" cy="2750847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68300" b="1" dirty="0">
                <a:solidFill>
                  <a:schemeClr val="accent1">
                    <a:lumMod val="20000"/>
                    <a:lumOff val="80000"/>
                  </a:schemeClr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68300" dirty="0">
              <a:solidFill>
                <a:schemeClr val="accent1">
                  <a:lumMod val="20000"/>
                  <a:lumOff val="80000"/>
                </a:schemeClr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AE72D81E-DE52-AD0E-9AFF-813184D935DA}"/>
              </a:ext>
            </a:extLst>
          </p:cNvPr>
          <p:cNvSpPr/>
          <p:nvPr/>
        </p:nvSpPr>
        <p:spPr>
          <a:xfrm>
            <a:off x="1908634" y="774069"/>
            <a:ext cx="11305256" cy="4003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Quão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têm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sido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as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suas</a:t>
            </a:r>
            <a:endParaRPr lang="en-US" sz="54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 </a:t>
            </a:r>
            <a:r>
              <a:rPr lang="en-US" sz="54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investimentos</a:t>
            </a:r>
            <a:r>
              <a:rPr lang="en-US" sz="54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?</a:t>
            </a:r>
            <a:endParaRPr lang="en-US" sz="5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sz="5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Imagem 19" descr="LOGO EVENTO.png">
            <a:extLst>
              <a:ext uri="{FF2B5EF4-FFF2-40B4-BE49-F238E27FC236}">
                <a16:creationId xmlns:a16="http://schemas.microsoft.com/office/drawing/2014/main" id="{E4D995C3-4FF8-D6F0-F46F-340F761877F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2" name="Shape 4">
            <a:extLst>
              <a:ext uri="{FF2B5EF4-FFF2-40B4-BE49-F238E27FC236}">
                <a16:creationId xmlns:a16="http://schemas.microsoft.com/office/drawing/2014/main" id="{4B101C1E-5C4D-947D-97E3-6168D73F0C37}"/>
              </a:ext>
            </a:extLst>
          </p:cNvPr>
          <p:cNvSpPr/>
          <p:nvPr/>
        </p:nvSpPr>
        <p:spPr>
          <a:xfrm>
            <a:off x="1908634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hape 5">
            <a:extLst>
              <a:ext uri="{FF2B5EF4-FFF2-40B4-BE49-F238E27FC236}">
                <a16:creationId xmlns:a16="http://schemas.microsoft.com/office/drawing/2014/main" id="{C8346190-404B-68C7-4FDE-DC0030273190}"/>
              </a:ext>
            </a:extLst>
          </p:cNvPr>
          <p:cNvSpPr/>
          <p:nvPr/>
        </p:nvSpPr>
        <p:spPr>
          <a:xfrm>
            <a:off x="1908635" y="5023079"/>
            <a:ext cx="2384574" cy="3085042"/>
          </a:xfrm>
          <a:prstGeom prst="rect">
            <a:avLst/>
          </a:prstGeom>
          <a:solidFill>
            <a:srgbClr val="EF4444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6">
            <a:extLst>
              <a:ext uri="{FF2B5EF4-FFF2-40B4-BE49-F238E27FC236}">
                <a16:creationId xmlns:a16="http://schemas.microsoft.com/office/drawing/2014/main" id="{DE1F3799-9D02-C816-288B-D058F694865A}"/>
              </a:ext>
            </a:extLst>
          </p:cNvPr>
          <p:cNvSpPr/>
          <p:nvPr/>
        </p:nvSpPr>
        <p:spPr>
          <a:xfrm>
            <a:off x="1908635" y="5984930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Shape 8">
            <a:extLst>
              <a:ext uri="{FF2B5EF4-FFF2-40B4-BE49-F238E27FC236}">
                <a16:creationId xmlns:a16="http://schemas.microsoft.com/office/drawing/2014/main" id="{FC2AC6BF-8389-BF7E-EB47-EAE766676079}"/>
              </a:ext>
            </a:extLst>
          </p:cNvPr>
          <p:cNvSpPr/>
          <p:nvPr/>
        </p:nvSpPr>
        <p:spPr>
          <a:xfrm>
            <a:off x="6153072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Shape 9">
            <a:extLst>
              <a:ext uri="{FF2B5EF4-FFF2-40B4-BE49-F238E27FC236}">
                <a16:creationId xmlns:a16="http://schemas.microsoft.com/office/drawing/2014/main" id="{BF3ADA28-2CB4-EB94-8E7F-30ACBB52DFC3}"/>
              </a:ext>
            </a:extLst>
          </p:cNvPr>
          <p:cNvSpPr/>
          <p:nvPr/>
        </p:nvSpPr>
        <p:spPr>
          <a:xfrm>
            <a:off x="6153072" y="6394209"/>
            <a:ext cx="2384573" cy="1713912"/>
          </a:xfrm>
          <a:prstGeom prst="rect">
            <a:avLst/>
          </a:prstGeom>
          <a:solidFill>
            <a:srgbClr val="F59E0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10">
            <a:extLst>
              <a:ext uri="{FF2B5EF4-FFF2-40B4-BE49-F238E27FC236}">
                <a16:creationId xmlns:a16="http://schemas.microsoft.com/office/drawing/2014/main" id="{8C2B1EE9-9D7C-9915-8334-FF899E3B997A}"/>
              </a:ext>
            </a:extLst>
          </p:cNvPr>
          <p:cNvSpPr/>
          <p:nvPr/>
        </p:nvSpPr>
        <p:spPr>
          <a:xfrm>
            <a:off x="6153073" y="6826178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Shape 12">
            <a:extLst>
              <a:ext uri="{FF2B5EF4-FFF2-40B4-BE49-F238E27FC236}">
                <a16:creationId xmlns:a16="http://schemas.microsoft.com/office/drawing/2014/main" id="{30FB97B0-7914-662D-D6A2-5A1C726AB3FA}"/>
              </a:ext>
            </a:extLst>
          </p:cNvPr>
          <p:cNvSpPr/>
          <p:nvPr/>
        </p:nvSpPr>
        <p:spPr>
          <a:xfrm>
            <a:off x="10415904" y="4680297"/>
            <a:ext cx="2384573" cy="3427824"/>
          </a:xfrm>
          <a:prstGeom prst="rect">
            <a:avLst/>
          </a:prstGeom>
          <a:solidFill>
            <a:srgbClr val="1E293B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13">
            <a:extLst>
              <a:ext uri="{FF2B5EF4-FFF2-40B4-BE49-F238E27FC236}">
                <a16:creationId xmlns:a16="http://schemas.microsoft.com/office/drawing/2014/main" id="{F2E0CA6A-7C99-93D6-CB92-FC0BBB74E07A}"/>
              </a:ext>
            </a:extLst>
          </p:cNvPr>
          <p:cNvSpPr/>
          <p:nvPr/>
        </p:nvSpPr>
        <p:spPr>
          <a:xfrm>
            <a:off x="10415903" y="7422556"/>
            <a:ext cx="2384574" cy="685565"/>
          </a:xfrm>
          <a:prstGeom prst="rect">
            <a:avLst/>
          </a:prstGeom>
          <a:solidFill>
            <a:srgbClr val="3B82F6"/>
          </a:solidFill>
          <a:ln/>
        </p:spPr>
        <p:txBody>
          <a:bodyPr/>
          <a:lstStyle/>
          <a:p>
            <a:endParaRPr lang="pt-BR" sz="4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 14">
            <a:extLst>
              <a:ext uri="{FF2B5EF4-FFF2-40B4-BE49-F238E27FC236}">
                <a16:creationId xmlns:a16="http://schemas.microsoft.com/office/drawing/2014/main" id="{09FC96FE-CC81-F6BE-C6CF-9EDC649AFFDE}"/>
              </a:ext>
            </a:extLst>
          </p:cNvPr>
          <p:cNvSpPr/>
          <p:nvPr/>
        </p:nvSpPr>
        <p:spPr>
          <a:xfrm>
            <a:off x="10415905" y="7457114"/>
            <a:ext cx="2384572" cy="596143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20%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73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39E35-CE49-DA5A-D52D-2796A407B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F434B1-6F6B-F149-CF28-2CF4D5A86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Quando a emoção dominou e o custo foi alto</a:t>
            </a: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1DF42199-B1DD-704A-7B2D-BD7102C4557E}"/>
              </a:ext>
            </a:extLst>
          </p:cNvPr>
          <p:cNvGrpSpPr/>
          <p:nvPr/>
        </p:nvGrpSpPr>
        <p:grpSpPr>
          <a:xfrm>
            <a:off x="725160" y="2263712"/>
            <a:ext cx="12991190" cy="1856780"/>
            <a:chOff x="997285" y="7074146"/>
            <a:chExt cx="3794761" cy="950976"/>
          </a:xfrm>
        </p:grpSpPr>
        <p:sp>
          <p:nvSpPr>
            <p:cNvPr id="14" name="Shape 10">
              <a:extLst>
                <a:ext uri="{FF2B5EF4-FFF2-40B4-BE49-F238E27FC236}">
                  <a16:creationId xmlns:a16="http://schemas.microsoft.com/office/drawing/2014/main" id="{145F1646-20DD-47FA-658B-23BBCFE543DD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Shape 11">
              <a:extLst>
                <a:ext uri="{FF2B5EF4-FFF2-40B4-BE49-F238E27FC236}">
                  <a16:creationId xmlns:a16="http://schemas.microsoft.com/office/drawing/2014/main" id="{8B37000E-125C-9F6C-C241-D09590298269}"/>
                </a:ext>
              </a:extLst>
            </p:cNvPr>
            <p:cNvSpPr/>
            <p:nvPr/>
          </p:nvSpPr>
          <p:spPr>
            <a:xfrm>
              <a:off x="997286" y="7074146"/>
              <a:ext cx="119854" cy="234161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ext 8">
            <a:extLst>
              <a:ext uri="{FF2B5EF4-FFF2-40B4-BE49-F238E27FC236}">
                <a16:creationId xmlns:a16="http://schemas.microsoft.com/office/drawing/2014/main" id="{C8259AF0-CA65-8C4C-BF68-6459D2A06147}"/>
              </a:ext>
            </a:extLst>
          </p:cNvPr>
          <p:cNvSpPr/>
          <p:nvPr/>
        </p:nvSpPr>
        <p:spPr>
          <a:xfrm>
            <a:off x="1406175" y="2489824"/>
            <a:ext cx="1045905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RPPS: Fuga da Renda </a:t>
            </a:r>
            <a:r>
              <a:rPr lang="en-US" sz="32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Variável</a:t>
            </a:r>
            <a:r>
              <a:rPr lang="en-US" sz="32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</a:t>
            </a:r>
            <a:r>
              <a:rPr lang="en-US" sz="32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em</a:t>
            </a:r>
            <a:r>
              <a:rPr lang="en-US" sz="32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2020</a:t>
            </a:r>
            <a:endParaRPr lang="en-US" sz="3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7496A640-884A-EDA4-4D49-EE28B3AA74D9}"/>
              </a:ext>
            </a:extLst>
          </p:cNvPr>
          <p:cNvSpPr/>
          <p:nvPr/>
        </p:nvSpPr>
        <p:spPr>
          <a:xfrm>
            <a:off x="1406175" y="2757048"/>
            <a:ext cx="1112008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Durante o crash de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março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de 2020,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vários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RPPS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zeraram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posições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em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fundos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de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ações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na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mínima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do mercado. O </a:t>
            </a:r>
            <a:r>
              <a:rPr lang="en-US" sz="20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Ibovespa </a:t>
            </a:r>
            <a:r>
              <a:rPr lang="en-US" sz="2000" b="1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recuperou</a:t>
            </a:r>
            <a:r>
              <a:rPr lang="en-US" sz="20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+120% </a:t>
            </a:r>
            <a:r>
              <a:rPr lang="en-US" sz="2000" b="1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nos</a:t>
            </a:r>
            <a:r>
              <a:rPr lang="en-US" sz="2000" b="1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18 meses </a:t>
            </a:r>
            <a:r>
              <a:rPr lang="en-US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seguintes</a:t>
            </a:r>
            <a:r>
              <a:rPr lang="en-US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1B2D3CD1-58A5-69BE-AD8C-767429642F0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7B8869D1-4B90-D8A8-DB54-4240ABDA508A}"/>
              </a:ext>
            </a:extLst>
          </p:cNvPr>
          <p:cNvGrpSpPr/>
          <p:nvPr/>
        </p:nvGrpSpPr>
        <p:grpSpPr>
          <a:xfrm>
            <a:off x="725160" y="4661292"/>
            <a:ext cx="12991190" cy="1856780"/>
            <a:chOff x="997285" y="7074146"/>
            <a:chExt cx="3794761" cy="950976"/>
          </a:xfrm>
        </p:grpSpPr>
        <p:sp>
          <p:nvSpPr>
            <p:cNvPr id="6" name="Shape 10">
              <a:extLst>
                <a:ext uri="{FF2B5EF4-FFF2-40B4-BE49-F238E27FC236}">
                  <a16:creationId xmlns:a16="http://schemas.microsoft.com/office/drawing/2014/main" id="{5C3089A3-BB1B-7F1F-E9F5-8C7DDDDA0E81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Shape 11">
              <a:extLst>
                <a:ext uri="{FF2B5EF4-FFF2-40B4-BE49-F238E27FC236}">
                  <a16:creationId xmlns:a16="http://schemas.microsoft.com/office/drawing/2014/main" id="{2CA47BD3-91B4-68E2-3603-29667B46AC75}"/>
                </a:ext>
              </a:extLst>
            </p:cNvPr>
            <p:cNvSpPr/>
            <p:nvPr/>
          </p:nvSpPr>
          <p:spPr>
            <a:xfrm>
              <a:off x="997286" y="7074146"/>
              <a:ext cx="119854" cy="234161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 8">
            <a:extLst>
              <a:ext uri="{FF2B5EF4-FFF2-40B4-BE49-F238E27FC236}">
                <a16:creationId xmlns:a16="http://schemas.microsoft.com/office/drawing/2014/main" id="{D00E4A20-B2C7-815D-2B67-99662C1F5E8C}"/>
              </a:ext>
            </a:extLst>
          </p:cNvPr>
          <p:cNvSpPr/>
          <p:nvPr/>
        </p:nvSpPr>
        <p:spPr>
          <a:xfrm>
            <a:off x="1406175" y="4887404"/>
            <a:ext cx="1045905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Long-Term Capital Management (LTCM)</a:t>
            </a:r>
            <a:endParaRPr lang="en-US" sz="3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9">
            <a:extLst>
              <a:ext uri="{FF2B5EF4-FFF2-40B4-BE49-F238E27FC236}">
                <a16:creationId xmlns:a16="http://schemas.microsoft.com/office/drawing/2014/main" id="{CBA57008-525D-868F-E39F-C729B986EDDB}"/>
              </a:ext>
            </a:extLst>
          </p:cNvPr>
          <p:cNvSpPr/>
          <p:nvPr/>
        </p:nvSpPr>
        <p:spPr>
          <a:xfrm>
            <a:off x="1406175" y="5322476"/>
            <a:ext cx="11987735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 fundo gerido por dois Nobel de Economia e </a:t>
            </a:r>
            <a:r>
              <a:rPr lang="pt-BR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ex-executivos</a:t>
            </a:r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do FED colapsou em 1998. O excesso de confiança nos modelos quantitativos e a recusa em aceitar sinais contrários levou a uma perda de US$ 4,6 bilhões.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6228001F-5930-0A6A-E777-A1FADCD5AC33}"/>
              </a:ext>
            </a:extLst>
          </p:cNvPr>
          <p:cNvGrpSpPr/>
          <p:nvPr/>
        </p:nvGrpSpPr>
        <p:grpSpPr>
          <a:xfrm>
            <a:off x="740432" y="6968176"/>
            <a:ext cx="12991190" cy="1856780"/>
            <a:chOff x="997285" y="7074146"/>
            <a:chExt cx="3794761" cy="950976"/>
          </a:xfrm>
        </p:grpSpPr>
        <p:sp>
          <p:nvSpPr>
            <p:cNvPr id="11" name="Shape 10">
              <a:extLst>
                <a:ext uri="{FF2B5EF4-FFF2-40B4-BE49-F238E27FC236}">
                  <a16:creationId xmlns:a16="http://schemas.microsoft.com/office/drawing/2014/main" id="{C8F7C555-6C83-BB7E-1BB0-79046B00B602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Shape 11">
              <a:extLst>
                <a:ext uri="{FF2B5EF4-FFF2-40B4-BE49-F238E27FC236}">
                  <a16:creationId xmlns:a16="http://schemas.microsoft.com/office/drawing/2014/main" id="{ACB90C59-038B-15B9-E64D-8E933A8095F5}"/>
                </a:ext>
              </a:extLst>
            </p:cNvPr>
            <p:cNvSpPr/>
            <p:nvPr/>
          </p:nvSpPr>
          <p:spPr>
            <a:xfrm>
              <a:off x="997286" y="7074146"/>
              <a:ext cx="119854" cy="234161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 8">
            <a:extLst>
              <a:ext uri="{FF2B5EF4-FFF2-40B4-BE49-F238E27FC236}">
                <a16:creationId xmlns:a16="http://schemas.microsoft.com/office/drawing/2014/main" id="{C6DA935F-1B3B-DCBF-222E-4477B93E857A}"/>
              </a:ext>
            </a:extLst>
          </p:cNvPr>
          <p:cNvSpPr/>
          <p:nvPr/>
        </p:nvSpPr>
        <p:spPr>
          <a:xfrm>
            <a:off x="1421447" y="7194288"/>
            <a:ext cx="1045905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 err="1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Efeito</a:t>
            </a:r>
            <a:r>
              <a:rPr lang="en-US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Manada </a:t>
            </a:r>
            <a:r>
              <a:rPr lang="en-US" sz="3200" b="1" dirty="0" err="1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nas</a:t>
            </a:r>
            <a:r>
              <a:rPr lang="en-US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200" b="1" dirty="0" err="1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Criptomoedas</a:t>
            </a:r>
            <a:endParaRPr lang="en-US" sz="3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9">
            <a:extLst>
              <a:ext uri="{FF2B5EF4-FFF2-40B4-BE49-F238E27FC236}">
                <a16:creationId xmlns:a16="http://schemas.microsoft.com/office/drawing/2014/main" id="{83E3C4D1-FC8E-751F-CDD1-474C1696DBCF}"/>
              </a:ext>
            </a:extLst>
          </p:cNvPr>
          <p:cNvSpPr/>
          <p:nvPr/>
        </p:nvSpPr>
        <p:spPr>
          <a:xfrm>
            <a:off x="1421447" y="7629360"/>
            <a:ext cx="11987735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Em 2021, com Bitcoin atingindo US$ 69 mil, fundos e gestores sob pressão de cotistas alocaram em ativos digitais no topo do ciclo. O viés de manada gerou perdas superiores a 70% em menos de 12 meses.</a:t>
            </a:r>
          </a:p>
        </p:txBody>
      </p:sp>
    </p:spTree>
    <p:extLst>
      <p:ext uri="{BB962C8B-B14F-4D97-AF65-F5344CB8AC3E}">
        <p14:creationId xmlns:p14="http://schemas.microsoft.com/office/powerpoint/2010/main" val="2966167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 animBg="1"/>
      <p:bldP spid="29" grpId="0" animBg="1"/>
      <p:bldP spid="8" grpId="0" animBg="1"/>
      <p:bldP spid="9" grpId="0" animBg="1"/>
      <p:bldP spid="13" grpId="0" animBg="1"/>
      <p:bldP spid="1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FD4DA-41F7-FAB5-6D71-CB31308BC9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61D2006-DC29-F61A-136A-8811B4FA3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Quando a gestão de razão e emoção gerou resultado</a:t>
            </a: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80AE5A39-1E13-2009-49AC-37D11216FBC2}"/>
              </a:ext>
            </a:extLst>
          </p:cNvPr>
          <p:cNvGrpSpPr/>
          <p:nvPr/>
        </p:nvGrpSpPr>
        <p:grpSpPr>
          <a:xfrm>
            <a:off x="725160" y="2263712"/>
            <a:ext cx="12991190" cy="1856780"/>
            <a:chOff x="997285" y="7074146"/>
            <a:chExt cx="3794761" cy="950976"/>
          </a:xfrm>
        </p:grpSpPr>
        <p:sp>
          <p:nvSpPr>
            <p:cNvPr id="14" name="Shape 10">
              <a:extLst>
                <a:ext uri="{FF2B5EF4-FFF2-40B4-BE49-F238E27FC236}">
                  <a16:creationId xmlns:a16="http://schemas.microsoft.com/office/drawing/2014/main" id="{F0FC775C-D14D-39A3-7F65-2A129E4F1E12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Shape 11">
              <a:extLst>
                <a:ext uri="{FF2B5EF4-FFF2-40B4-BE49-F238E27FC236}">
                  <a16:creationId xmlns:a16="http://schemas.microsoft.com/office/drawing/2014/main" id="{38F72E73-7A15-4A4F-B1B6-3A828E86213B}"/>
                </a:ext>
              </a:extLst>
            </p:cNvPr>
            <p:cNvSpPr/>
            <p:nvPr/>
          </p:nvSpPr>
          <p:spPr>
            <a:xfrm>
              <a:off x="997286" y="7074146"/>
              <a:ext cx="119854" cy="234161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8" name="Text 8">
            <a:extLst>
              <a:ext uri="{FF2B5EF4-FFF2-40B4-BE49-F238E27FC236}">
                <a16:creationId xmlns:a16="http://schemas.microsoft.com/office/drawing/2014/main" id="{45127124-A370-B7BC-938C-171B5466464D}"/>
              </a:ext>
            </a:extLst>
          </p:cNvPr>
          <p:cNvSpPr/>
          <p:nvPr/>
        </p:nvSpPr>
        <p:spPr>
          <a:xfrm>
            <a:off x="1406175" y="2489824"/>
            <a:ext cx="1045905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it-IT" sz="32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Warren Buffett: Disciplina Contra o Manada</a:t>
            </a:r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8FC025A0-2493-8077-497F-D7E2158BA891}"/>
              </a:ext>
            </a:extLst>
          </p:cNvPr>
          <p:cNvSpPr/>
          <p:nvPr/>
        </p:nvSpPr>
        <p:spPr>
          <a:xfrm>
            <a:off x="1406175" y="2757048"/>
            <a:ext cx="1112008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Durante a crise de 2008, enquanto o mercado entrava em pânico, Buffett publicou o artigo "</a:t>
            </a:r>
            <a:r>
              <a:rPr lang="pt-BR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Buy</a:t>
            </a:r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 American. I Am." no NYT e alocou US$ 15 bilhões em ativos </a:t>
            </a:r>
            <a:r>
              <a:rPr lang="pt-BR" sz="2000" dirty="0" err="1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subprecificados</a:t>
            </a:r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. </a:t>
            </a:r>
            <a:endParaRPr lang="en-US" sz="2000" dirty="0">
              <a:solidFill>
                <a:srgbClr val="272525"/>
              </a:solidFill>
              <a:latin typeface="Arial" panose="020B0604020202020204" pitchFamily="34" charset="0"/>
              <a:ea typeface="Inter" pitchFamily="34" charset="-122"/>
              <a:cs typeface="Arial" panose="020B0604020202020204" pitchFamily="34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5378AE20-381D-64B9-CD3B-9C1AE2FE164C}"/>
              </a:ext>
            </a:extLst>
          </p:cNvPr>
          <p:cNvGrpSpPr/>
          <p:nvPr/>
        </p:nvGrpSpPr>
        <p:grpSpPr>
          <a:xfrm>
            <a:off x="725160" y="4661292"/>
            <a:ext cx="12991190" cy="1856780"/>
            <a:chOff x="997285" y="7074146"/>
            <a:chExt cx="3794761" cy="950976"/>
          </a:xfrm>
        </p:grpSpPr>
        <p:sp>
          <p:nvSpPr>
            <p:cNvPr id="6" name="Shape 10">
              <a:extLst>
                <a:ext uri="{FF2B5EF4-FFF2-40B4-BE49-F238E27FC236}">
                  <a16:creationId xmlns:a16="http://schemas.microsoft.com/office/drawing/2014/main" id="{BBF22126-8B4A-C0CB-AE4A-E215696C62E8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Shape 11">
              <a:extLst>
                <a:ext uri="{FF2B5EF4-FFF2-40B4-BE49-F238E27FC236}">
                  <a16:creationId xmlns:a16="http://schemas.microsoft.com/office/drawing/2014/main" id="{0459645E-BF96-C79E-7CBE-A25C71FEB11C}"/>
                </a:ext>
              </a:extLst>
            </p:cNvPr>
            <p:cNvSpPr/>
            <p:nvPr/>
          </p:nvSpPr>
          <p:spPr>
            <a:xfrm>
              <a:off x="997286" y="7074146"/>
              <a:ext cx="119854" cy="234161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8" name="Text 8">
            <a:extLst>
              <a:ext uri="{FF2B5EF4-FFF2-40B4-BE49-F238E27FC236}">
                <a16:creationId xmlns:a16="http://schemas.microsoft.com/office/drawing/2014/main" id="{268504FA-FA96-ADEE-3BD3-15C91D060ADE}"/>
              </a:ext>
            </a:extLst>
          </p:cNvPr>
          <p:cNvSpPr/>
          <p:nvPr/>
        </p:nvSpPr>
        <p:spPr>
          <a:xfrm>
            <a:off x="1406175" y="4887404"/>
            <a:ext cx="1200300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1950"/>
              </a:lnSpc>
            </a:pPr>
            <a:r>
              <a:rPr lang="en-US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Fundo Soberano da </a:t>
            </a:r>
            <a:r>
              <a:rPr lang="en-US" sz="3200" b="1" dirty="0" err="1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Noruega</a:t>
            </a:r>
            <a:r>
              <a:rPr lang="en-US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: </a:t>
            </a:r>
            <a:r>
              <a:rPr lang="en-US" sz="3200" b="1" dirty="0" err="1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Governança</a:t>
            </a:r>
            <a:r>
              <a:rPr lang="en-US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 </a:t>
            </a:r>
            <a:r>
              <a:rPr lang="en-US" sz="3200" b="1" dirty="0" err="1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Comportamental</a:t>
            </a:r>
            <a:endParaRPr lang="en-US" sz="3200" dirty="0"/>
          </a:p>
        </p:txBody>
      </p:sp>
      <p:sp>
        <p:nvSpPr>
          <p:cNvPr id="9" name="Text 9">
            <a:extLst>
              <a:ext uri="{FF2B5EF4-FFF2-40B4-BE49-F238E27FC236}">
                <a16:creationId xmlns:a16="http://schemas.microsoft.com/office/drawing/2014/main" id="{AAF25A81-C134-0E99-C425-0A3193DC5E93}"/>
              </a:ext>
            </a:extLst>
          </p:cNvPr>
          <p:cNvSpPr/>
          <p:nvPr/>
        </p:nvSpPr>
        <p:spPr>
          <a:xfrm>
            <a:off x="1406175" y="5322476"/>
            <a:ext cx="1232544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O maior fundo soberano do mundo (US$ 1,6 trilhão) implementa protocolos rígidos contra vieses: mandatos claros, comitês com diversidade cognitiva, revisões independentes e regras de rebalanceamento automático.</a:t>
            </a:r>
          </a:p>
        </p:txBody>
      </p: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AD56BD2-DE25-4E62-9647-0EB624239D49}"/>
              </a:ext>
            </a:extLst>
          </p:cNvPr>
          <p:cNvGrpSpPr/>
          <p:nvPr/>
        </p:nvGrpSpPr>
        <p:grpSpPr>
          <a:xfrm>
            <a:off x="740432" y="6968176"/>
            <a:ext cx="12991190" cy="1856780"/>
            <a:chOff x="997285" y="7074146"/>
            <a:chExt cx="3794761" cy="950976"/>
          </a:xfrm>
        </p:grpSpPr>
        <p:sp>
          <p:nvSpPr>
            <p:cNvPr id="11" name="Shape 10">
              <a:extLst>
                <a:ext uri="{FF2B5EF4-FFF2-40B4-BE49-F238E27FC236}">
                  <a16:creationId xmlns:a16="http://schemas.microsoft.com/office/drawing/2014/main" id="{4297A831-6B09-E4AC-626E-1DC3F8C427F8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Shape 11">
              <a:extLst>
                <a:ext uri="{FF2B5EF4-FFF2-40B4-BE49-F238E27FC236}">
                  <a16:creationId xmlns:a16="http://schemas.microsoft.com/office/drawing/2014/main" id="{D256802A-42F2-4980-A2DF-07E26A2DF16B}"/>
                </a:ext>
              </a:extLst>
            </p:cNvPr>
            <p:cNvSpPr/>
            <p:nvPr/>
          </p:nvSpPr>
          <p:spPr>
            <a:xfrm>
              <a:off x="997286" y="7074146"/>
              <a:ext cx="119854" cy="234161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Text 8">
            <a:extLst>
              <a:ext uri="{FF2B5EF4-FFF2-40B4-BE49-F238E27FC236}">
                <a16:creationId xmlns:a16="http://schemas.microsoft.com/office/drawing/2014/main" id="{95D7CB6B-2476-95F9-401B-DB92BDAAE218}"/>
              </a:ext>
            </a:extLst>
          </p:cNvPr>
          <p:cNvSpPr/>
          <p:nvPr/>
        </p:nvSpPr>
        <p:spPr>
          <a:xfrm>
            <a:off x="1421447" y="7194288"/>
            <a:ext cx="10459057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3200" b="1" dirty="0">
                <a:solidFill>
                  <a:srgbClr val="272525"/>
                </a:solidFill>
                <a:latin typeface="Inter Bold" pitchFamily="34" charset="0"/>
                <a:ea typeface="Inter Bold" pitchFamily="34" charset="-122"/>
                <a:cs typeface="Inter Bold" pitchFamily="34" charset="-120"/>
              </a:rPr>
              <a:t>RPPS de São Paulo — Rebalanceamento Sistemático</a:t>
            </a:r>
          </a:p>
        </p:txBody>
      </p:sp>
      <p:sp>
        <p:nvSpPr>
          <p:cNvPr id="16" name="Text 9">
            <a:extLst>
              <a:ext uri="{FF2B5EF4-FFF2-40B4-BE49-F238E27FC236}">
                <a16:creationId xmlns:a16="http://schemas.microsoft.com/office/drawing/2014/main" id="{CA54878F-97D7-79FC-3FA3-52CB6ACB5B9E}"/>
              </a:ext>
            </a:extLst>
          </p:cNvPr>
          <p:cNvSpPr/>
          <p:nvPr/>
        </p:nvSpPr>
        <p:spPr>
          <a:xfrm>
            <a:off x="1421447" y="7629360"/>
            <a:ext cx="11987735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pt-BR" sz="2000" dirty="0">
                <a:solidFill>
                  <a:srgbClr val="272525"/>
                </a:solidFill>
                <a:latin typeface="Arial" panose="020B0604020202020204" pitchFamily="34" charset="0"/>
                <a:ea typeface="Inter" pitchFamily="34" charset="-122"/>
                <a:cs typeface="Arial" panose="020B0604020202020204" pitchFamily="34" charset="0"/>
              </a:rPr>
              <a:t>Após implementar política de investimentos com gatilhos automáticos de rebalanceamento e vedação de decisões ad hoc fora do comitê formal, o fundo reduziu em 40% os desvios de alocação em relação à estratégia definida.</a:t>
            </a:r>
          </a:p>
        </p:txBody>
      </p:sp>
    </p:spTree>
    <p:extLst>
      <p:ext uri="{BB962C8B-B14F-4D97-AF65-F5344CB8AC3E}">
        <p14:creationId xmlns:p14="http://schemas.microsoft.com/office/powerpoint/2010/main" val="307891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 animBg="1"/>
      <p:bldP spid="29" grpId="0" animBg="1"/>
      <p:bldP spid="8" grpId="0" animBg="1"/>
      <p:bldP spid="9" grpId="0" animBg="1"/>
      <p:bldP spid="13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AD4C7-6F07-4709-FAA6-9255752EB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3D4FF297-8B4E-2A09-B0FE-CCBF0190483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D9A2366D-C57D-D01E-3161-654DFAFE5C7B}"/>
              </a:ext>
            </a:extLst>
          </p:cNvPr>
          <p:cNvSpPr txBox="1"/>
          <p:nvPr/>
        </p:nvSpPr>
        <p:spPr>
          <a:xfrm>
            <a:off x="360463" y="806673"/>
            <a:ext cx="115932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Estratégias </a:t>
            </a:r>
            <a:r>
              <a:rPr lang="pt-BR" sz="4400" b="1" kern="1200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práticas</a:t>
            </a:r>
            <a:r>
              <a:rPr lang="pt-BR" sz="4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para mitigar </a:t>
            </a:r>
            <a:r>
              <a:rPr lang="pt-BR" sz="4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</a:t>
            </a:r>
            <a:r>
              <a:rPr lang="pt-BR" sz="4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ieses em Comitês de RPPS</a:t>
            </a:r>
          </a:p>
        </p:txBody>
      </p:sp>
      <p:pic>
        <p:nvPicPr>
          <p:cNvPr id="3" name="Image 0" descr="preencoded.png">
            <a:extLst>
              <a:ext uri="{FF2B5EF4-FFF2-40B4-BE49-F238E27FC236}">
                <a16:creationId xmlns:a16="http://schemas.microsoft.com/office/drawing/2014/main" id="{397941FD-3603-D9C3-48B6-E4308780678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928684" y="3168129"/>
            <a:ext cx="10457114" cy="511256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531AD7A-98A7-8F97-7091-6A9933429A72}"/>
              </a:ext>
            </a:extLst>
          </p:cNvPr>
          <p:cNvSpPr txBox="1"/>
          <p:nvPr/>
        </p:nvSpPr>
        <p:spPr>
          <a:xfrm>
            <a:off x="2072700" y="3590307"/>
            <a:ext cx="37075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Governança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e </a:t>
            </a: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Processo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7B42309-8273-9153-0313-5D74BD26B462}"/>
              </a:ext>
            </a:extLst>
          </p:cNvPr>
          <p:cNvSpPr txBox="1"/>
          <p:nvPr/>
        </p:nvSpPr>
        <p:spPr>
          <a:xfrm>
            <a:off x="2080587" y="6182595"/>
            <a:ext cx="37075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Checklist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839A8C2-9EF7-5E06-19F0-A4F3E910724D}"/>
              </a:ext>
            </a:extLst>
          </p:cNvPr>
          <p:cNvSpPr txBox="1"/>
          <p:nvPr/>
        </p:nvSpPr>
        <p:spPr>
          <a:xfrm>
            <a:off x="9777556" y="3590307"/>
            <a:ext cx="37075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Diversidade</a:t>
            </a:r>
            <a:r>
              <a:rPr 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</a:t>
            </a:r>
          </a:p>
          <a:p>
            <a:pPr marL="0" indent="0" algn="l">
              <a:buNone/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Cognitiva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7D89A3C-C734-BC4A-69B3-79A5F862104E}"/>
              </a:ext>
            </a:extLst>
          </p:cNvPr>
          <p:cNvSpPr txBox="1"/>
          <p:nvPr/>
        </p:nvSpPr>
        <p:spPr>
          <a:xfrm>
            <a:off x="9803295" y="6200750"/>
            <a:ext cx="370755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Monitoramento</a:t>
            </a:r>
            <a:endParaRPr lang="en-US" sz="2800" b="1" dirty="0">
              <a:solidFill>
                <a:srgbClr val="000000"/>
              </a:solidFill>
              <a:latin typeface="Arial" panose="020B0604020202020204" pitchFamily="34" charset="0"/>
              <a:ea typeface="Inter Bold" pitchFamily="34" charset="-122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US" sz="2800" b="1" dirty="0" err="1">
                <a:solidFill>
                  <a:srgbClr val="000000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Comportamental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05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8ED164-E558-B989-7D7A-32331A5D2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D2F31BE1-39D2-E445-CFD6-69F4422407D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797A13B1-5A0F-DAB8-3F41-7F75443B177D}"/>
              </a:ext>
            </a:extLst>
          </p:cNvPr>
          <p:cNvSpPr txBox="1"/>
          <p:nvPr/>
        </p:nvSpPr>
        <p:spPr>
          <a:xfrm>
            <a:off x="360463" y="806673"/>
            <a:ext cx="1159328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4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Estratégias </a:t>
            </a:r>
            <a:r>
              <a:rPr lang="pt-BR" sz="4400" b="1" kern="1200" dirty="0">
                <a:solidFill>
                  <a:srgbClr val="C000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práticas</a:t>
            </a:r>
            <a:r>
              <a:rPr lang="pt-BR" sz="4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para mitigar </a:t>
            </a:r>
            <a:r>
              <a:rPr lang="pt-BR" sz="44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v</a:t>
            </a:r>
            <a:r>
              <a:rPr lang="pt-BR" sz="44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ieses em Comitês de RPPS</a:t>
            </a:r>
          </a:p>
        </p:txBody>
      </p:sp>
      <p:sp>
        <p:nvSpPr>
          <p:cNvPr id="2" name="Shape 10">
            <a:extLst>
              <a:ext uri="{FF2B5EF4-FFF2-40B4-BE49-F238E27FC236}">
                <a16:creationId xmlns:a16="http://schemas.microsoft.com/office/drawing/2014/main" id="{8A5DDF82-B10F-72A5-5BC3-BBE13CD7ABBC}"/>
              </a:ext>
            </a:extLst>
          </p:cNvPr>
          <p:cNvSpPr/>
          <p:nvPr/>
        </p:nvSpPr>
        <p:spPr>
          <a:xfrm>
            <a:off x="792510" y="3548280"/>
            <a:ext cx="12991190" cy="667077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1">
            <a:extLst>
              <a:ext uri="{FF2B5EF4-FFF2-40B4-BE49-F238E27FC236}">
                <a16:creationId xmlns:a16="http://schemas.microsoft.com/office/drawing/2014/main" id="{E69931CE-20E1-F2FC-0E14-9C166C3F59E1}"/>
              </a:ext>
            </a:extLst>
          </p:cNvPr>
          <p:cNvSpPr/>
          <p:nvPr/>
        </p:nvSpPr>
        <p:spPr>
          <a:xfrm>
            <a:off x="792513" y="3548280"/>
            <a:ext cx="355379" cy="6670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9DDC857D-F6E8-D36C-BD6C-DFC8B4D029CD}"/>
              </a:ext>
            </a:extLst>
          </p:cNvPr>
          <p:cNvSpPr txBox="1"/>
          <p:nvPr/>
        </p:nvSpPr>
        <p:spPr>
          <a:xfrm>
            <a:off x="1363916" y="3761566"/>
            <a:ext cx="7563394" cy="32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8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Institucionalizar</a:t>
            </a:r>
            <a:r>
              <a:rPr lang="en-US" sz="28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o "</a:t>
            </a:r>
            <a:r>
              <a:rPr lang="en-US" sz="28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Advogado</a:t>
            </a:r>
            <a:r>
              <a:rPr lang="en-US" sz="28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do Diabo"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111A59F5-82EE-BD43-2D49-E01DD32C88D4}"/>
              </a:ext>
            </a:extLst>
          </p:cNvPr>
          <p:cNvSpPr/>
          <p:nvPr/>
        </p:nvSpPr>
        <p:spPr>
          <a:xfrm>
            <a:off x="792510" y="4680297"/>
            <a:ext cx="12991190" cy="667077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190F237F-3E68-2209-322E-9C5DB5700842}"/>
              </a:ext>
            </a:extLst>
          </p:cNvPr>
          <p:cNvSpPr/>
          <p:nvPr/>
        </p:nvSpPr>
        <p:spPr>
          <a:xfrm>
            <a:off x="792513" y="4680297"/>
            <a:ext cx="355379" cy="6670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C2411926-A868-8D8A-E4D7-CDA9A11B8D0B}"/>
              </a:ext>
            </a:extLst>
          </p:cNvPr>
          <p:cNvSpPr txBox="1"/>
          <p:nvPr/>
        </p:nvSpPr>
        <p:spPr>
          <a:xfrm>
            <a:off x="1363916" y="4893583"/>
            <a:ext cx="7563394" cy="32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28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Separar</a:t>
            </a:r>
            <a:r>
              <a:rPr lang="en-US" sz="28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</a:t>
            </a:r>
            <a:r>
              <a:rPr lang="en-US" sz="28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análise</a:t>
            </a:r>
            <a:r>
              <a:rPr lang="en-US" sz="28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decisão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Shape 10">
            <a:extLst>
              <a:ext uri="{FF2B5EF4-FFF2-40B4-BE49-F238E27FC236}">
                <a16:creationId xmlns:a16="http://schemas.microsoft.com/office/drawing/2014/main" id="{029ED307-3077-1BCF-0F04-9877A41B2613}"/>
              </a:ext>
            </a:extLst>
          </p:cNvPr>
          <p:cNvSpPr/>
          <p:nvPr/>
        </p:nvSpPr>
        <p:spPr>
          <a:xfrm>
            <a:off x="792510" y="5865761"/>
            <a:ext cx="12991190" cy="667077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Shape 11">
            <a:extLst>
              <a:ext uri="{FF2B5EF4-FFF2-40B4-BE49-F238E27FC236}">
                <a16:creationId xmlns:a16="http://schemas.microsoft.com/office/drawing/2014/main" id="{268396F1-4A60-717E-706A-59099EAE90EF}"/>
              </a:ext>
            </a:extLst>
          </p:cNvPr>
          <p:cNvSpPr/>
          <p:nvPr/>
        </p:nvSpPr>
        <p:spPr>
          <a:xfrm>
            <a:off x="792513" y="5865761"/>
            <a:ext cx="355379" cy="6670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CC7EA76-777B-C150-DE36-B2C28B188981}"/>
              </a:ext>
            </a:extLst>
          </p:cNvPr>
          <p:cNvSpPr txBox="1"/>
          <p:nvPr/>
        </p:nvSpPr>
        <p:spPr>
          <a:xfrm>
            <a:off x="1303953" y="6090132"/>
            <a:ext cx="9365698" cy="318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lnSpc>
                <a:spcPts val="1500"/>
              </a:lnSpc>
              <a:buNone/>
            </a:pPr>
            <a:r>
              <a:rPr lang="pt-BR" sz="28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Regras de Stop e Rebalanceamento Automático</a:t>
            </a:r>
          </a:p>
        </p:txBody>
      </p:sp>
      <p:sp>
        <p:nvSpPr>
          <p:cNvPr id="18" name="Shape 10">
            <a:extLst>
              <a:ext uri="{FF2B5EF4-FFF2-40B4-BE49-F238E27FC236}">
                <a16:creationId xmlns:a16="http://schemas.microsoft.com/office/drawing/2014/main" id="{8C383097-57C8-FB54-67B4-D1517DD9FA45}"/>
              </a:ext>
            </a:extLst>
          </p:cNvPr>
          <p:cNvSpPr/>
          <p:nvPr/>
        </p:nvSpPr>
        <p:spPr>
          <a:xfrm>
            <a:off x="792510" y="7033437"/>
            <a:ext cx="12991190" cy="667077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Shape 11">
            <a:extLst>
              <a:ext uri="{FF2B5EF4-FFF2-40B4-BE49-F238E27FC236}">
                <a16:creationId xmlns:a16="http://schemas.microsoft.com/office/drawing/2014/main" id="{A6F8EF8A-07FF-7A9E-2049-8E7BA8127A76}"/>
              </a:ext>
            </a:extLst>
          </p:cNvPr>
          <p:cNvSpPr/>
          <p:nvPr/>
        </p:nvSpPr>
        <p:spPr>
          <a:xfrm>
            <a:off x="792513" y="7033437"/>
            <a:ext cx="355379" cy="667077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76275EB-2156-853D-0366-9853F8720D49}"/>
              </a:ext>
            </a:extLst>
          </p:cNvPr>
          <p:cNvSpPr txBox="1"/>
          <p:nvPr/>
        </p:nvSpPr>
        <p:spPr>
          <a:xfrm>
            <a:off x="1303953" y="7257808"/>
            <a:ext cx="9365698" cy="3286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en-US" sz="2800" b="1" dirty="0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Registro e Auditoria de </a:t>
            </a:r>
            <a:r>
              <a:rPr lang="en-US" sz="2800" b="1" dirty="0" err="1">
                <a:solidFill>
                  <a:srgbClr val="272525"/>
                </a:solidFill>
                <a:latin typeface="Arial" panose="020B0604020202020204" pitchFamily="34" charset="0"/>
                <a:ea typeface="Inter Bold" pitchFamily="34" charset="-122"/>
                <a:cs typeface="Arial" panose="020B0604020202020204" pitchFamily="34" charset="0"/>
              </a:rPr>
              <a:t>Decisões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855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/>
      <p:bldP spid="18" grpId="0" animBg="1"/>
      <p:bldP spid="19" grpId="0" animBg="1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57796-33FC-3948-EC47-786217953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8E8D4B6A-40C6-1A1B-CBFC-14DADA8DA92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4056F34-A1DA-45E1-D6C8-C32A69BB650C}"/>
              </a:ext>
            </a:extLst>
          </p:cNvPr>
          <p:cNvSpPr txBox="1"/>
          <p:nvPr/>
        </p:nvSpPr>
        <p:spPr>
          <a:xfrm>
            <a:off x="1080542" y="4392265"/>
            <a:ext cx="1159328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b="1" kern="120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OBRIGADO! </a:t>
            </a:r>
          </a:p>
        </p:txBody>
      </p:sp>
      <p:pic>
        <p:nvPicPr>
          <p:cNvPr id="3" name="Picture 2" descr="Esta é uma balança com um cérebro de um lado e um coração do outro. | Vetor  Premium">
            <a:extLst>
              <a:ext uri="{FF2B5EF4-FFF2-40B4-BE49-F238E27FC236}">
                <a16:creationId xmlns:a16="http://schemas.microsoft.com/office/drawing/2014/main" id="{D54A04AB-9D1B-A95A-20D0-F72C02FF7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262" y="1772570"/>
            <a:ext cx="6439717" cy="6439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381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6A97FF-9046-B52B-367E-20B67E8CD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Mesmo sendo 100% técnicos e racionais, nós sofremos algumas limitações: </a:t>
            </a:r>
            <a:br>
              <a:rPr lang="pt-BR" sz="2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EFD7CB96-DA29-BDCB-F76F-A122D88C6ED4}"/>
              </a:ext>
            </a:extLst>
          </p:cNvPr>
          <p:cNvGrpSpPr/>
          <p:nvPr/>
        </p:nvGrpSpPr>
        <p:grpSpPr>
          <a:xfrm>
            <a:off x="756670" y="2270837"/>
            <a:ext cx="6203937" cy="1856780"/>
            <a:chOff x="997285" y="7074146"/>
            <a:chExt cx="3794761" cy="950976"/>
          </a:xfrm>
        </p:grpSpPr>
        <p:sp>
          <p:nvSpPr>
            <p:cNvPr id="14" name="Shape 10">
              <a:extLst>
                <a:ext uri="{FF2B5EF4-FFF2-40B4-BE49-F238E27FC236}">
                  <a16:creationId xmlns:a16="http://schemas.microsoft.com/office/drawing/2014/main" id="{E89A05CE-5322-D0B4-AC09-5722CD43B703}"/>
                </a:ext>
              </a:extLst>
            </p:cNvPr>
            <p:cNvSpPr/>
            <p:nvPr/>
          </p:nvSpPr>
          <p:spPr>
            <a:xfrm>
              <a:off x="997285" y="7074146"/>
              <a:ext cx="3794761" cy="95097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prstDash val="solid"/>
            </a:ln>
            <a:effectLst>
              <a:outerShdw blurRad="101600" dist="38100" dir="8100000" algn="bl" rotWithShape="0">
                <a:srgbClr val="000000">
                  <a:alpha val="10000"/>
                </a:srgbClr>
              </a:outerShdw>
            </a:effectLst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" name="Shape 11">
              <a:extLst>
                <a:ext uri="{FF2B5EF4-FFF2-40B4-BE49-F238E27FC236}">
                  <a16:creationId xmlns:a16="http://schemas.microsoft.com/office/drawing/2014/main" id="{D7CB43E2-0C86-BEF5-EB49-880F1C76E1B4}"/>
                </a:ext>
              </a:extLst>
            </p:cNvPr>
            <p:cNvSpPr/>
            <p:nvPr/>
          </p:nvSpPr>
          <p:spPr>
            <a:xfrm>
              <a:off x="997286" y="7074146"/>
              <a:ext cx="207353" cy="191267"/>
            </a:xfrm>
            <a:prstGeom prst="rect">
              <a:avLst/>
            </a:prstGeom>
            <a:solidFill>
              <a:srgbClr val="C00000"/>
            </a:solidFill>
            <a:ln w="12700">
              <a:solidFill>
                <a:srgbClr val="C00000"/>
              </a:solidFill>
              <a:prstDash val="solid"/>
            </a:ln>
          </p:spPr>
          <p:txBody>
            <a:bodyPr/>
            <a:lstStyle/>
            <a:p>
              <a:endParaRPr lang="pt-BR" sz="280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3" name="Shape 10">
            <a:extLst>
              <a:ext uri="{FF2B5EF4-FFF2-40B4-BE49-F238E27FC236}">
                <a16:creationId xmlns:a16="http://schemas.microsoft.com/office/drawing/2014/main" id="{AD9FA23E-D97D-F7D0-1EA0-DB3267BAE195}"/>
              </a:ext>
            </a:extLst>
          </p:cNvPr>
          <p:cNvSpPr/>
          <p:nvPr/>
        </p:nvSpPr>
        <p:spPr>
          <a:xfrm>
            <a:off x="756670" y="4511496"/>
            <a:ext cx="6203937" cy="18567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hape 10">
            <a:extLst>
              <a:ext uri="{FF2B5EF4-FFF2-40B4-BE49-F238E27FC236}">
                <a16:creationId xmlns:a16="http://schemas.microsoft.com/office/drawing/2014/main" id="{3B83E633-3AE3-B129-4C5E-A5109FAD672E}"/>
              </a:ext>
            </a:extLst>
          </p:cNvPr>
          <p:cNvSpPr/>
          <p:nvPr/>
        </p:nvSpPr>
        <p:spPr>
          <a:xfrm>
            <a:off x="756670" y="6752155"/>
            <a:ext cx="6203937" cy="1856780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 8">
            <a:extLst>
              <a:ext uri="{FF2B5EF4-FFF2-40B4-BE49-F238E27FC236}">
                <a16:creationId xmlns:a16="http://schemas.microsoft.com/office/drawing/2014/main" id="{E2FCFCCE-FE04-89FB-5E3E-F94D946A4E6B}"/>
              </a:ext>
            </a:extLst>
          </p:cNvPr>
          <p:cNvSpPr/>
          <p:nvPr/>
        </p:nvSpPr>
        <p:spPr>
          <a:xfrm>
            <a:off x="1062645" y="2694422"/>
            <a:ext cx="384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Informações</a:t>
            </a:r>
            <a:endParaRPr lang="en-US" sz="4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57EE8BFD-3F76-403C-9C92-34A4794D0B48}"/>
              </a:ext>
            </a:extLst>
          </p:cNvPr>
          <p:cNvSpPr/>
          <p:nvPr/>
        </p:nvSpPr>
        <p:spPr>
          <a:xfrm>
            <a:off x="1049687" y="2962767"/>
            <a:ext cx="708137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Nunca temos todos os dados disponíveis</a:t>
            </a:r>
            <a:endParaRPr lang="en-US" sz="2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 8">
            <a:extLst>
              <a:ext uri="{FF2B5EF4-FFF2-40B4-BE49-F238E27FC236}">
                <a16:creationId xmlns:a16="http://schemas.microsoft.com/office/drawing/2014/main" id="{B77A98E2-ADB5-D86C-BDA5-AFE8917C2139}"/>
              </a:ext>
            </a:extLst>
          </p:cNvPr>
          <p:cNvSpPr/>
          <p:nvPr/>
        </p:nvSpPr>
        <p:spPr>
          <a:xfrm>
            <a:off x="994403" y="4936730"/>
            <a:ext cx="384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Tempo</a:t>
            </a:r>
            <a:endParaRPr lang="en-US" sz="4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428BA42F-E5E1-663A-4346-2D46FCA1B2D5}"/>
              </a:ext>
            </a:extLst>
          </p:cNvPr>
          <p:cNvSpPr/>
          <p:nvPr/>
        </p:nvSpPr>
        <p:spPr>
          <a:xfrm>
            <a:off x="1009518" y="5170839"/>
            <a:ext cx="7081377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Decisões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precisam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ser </a:t>
            </a:r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tomadas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com </a:t>
            </a:r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urgência</a:t>
            </a:r>
            <a:endParaRPr lang="en-US" sz="2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8">
            <a:extLst>
              <a:ext uri="{FF2B5EF4-FFF2-40B4-BE49-F238E27FC236}">
                <a16:creationId xmlns:a16="http://schemas.microsoft.com/office/drawing/2014/main" id="{0E51DD92-DCCE-D271-D7BD-69EFCFA1A3FF}"/>
              </a:ext>
            </a:extLst>
          </p:cNvPr>
          <p:cNvSpPr/>
          <p:nvPr/>
        </p:nvSpPr>
        <p:spPr>
          <a:xfrm>
            <a:off x="1095667" y="7110566"/>
            <a:ext cx="384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40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Capacidade</a:t>
            </a:r>
            <a:endParaRPr lang="en-US" sz="4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9">
            <a:extLst>
              <a:ext uri="{FF2B5EF4-FFF2-40B4-BE49-F238E27FC236}">
                <a16:creationId xmlns:a16="http://schemas.microsoft.com/office/drawing/2014/main" id="{78475BAB-FA6C-129B-5670-111B1375BC0E}"/>
              </a:ext>
            </a:extLst>
          </p:cNvPr>
          <p:cNvSpPr/>
          <p:nvPr/>
        </p:nvSpPr>
        <p:spPr>
          <a:xfrm>
            <a:off x="1082709" y="7378911"/>
            <a:ext cx="6118513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Limitação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cognitiva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para </a:t>
            </a:r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processar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os</a:t>
            </a:r>
            <a:r>
              <a:rPr lang="en-US" sz="20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dados</a:t>
            </a:r>
            <a:endParaRPr lang="en-US" sz="20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Shape 14">
            <a:extLst>
              <a:ext uri="{FF2B5EF4-FFF2-40B4-BE49-F238E27FC236}">
                <a16:creationId xmlns:a16="http://schemas.microsoft.com/office/drawing/2014/main" id="{80C2C037-25AA-16D2-0E7A-C2547A3D720B}"/>
              </a:ext>
            </a:extLst>
          </p:cNvPr>
          <p:cNvSpPr/>
          <p:nvPr/>
        </p:nvSpPr>
        <p:spPr>
          <a:xfrm>
            <a:off x="8343744" y="2270837"/>
            <a:ext cx="5950102" cy="638823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Shape 15">
            <a:extLst>
              <a:ext uri="{FF2B5EF4-FFF2-40B4-BE49-F238E27FC236}">
                <a16:creationId xmlns:a16="http://schemas.microsoft.com/office/drawing/2014/main" id="{DBFC7703-F9C1-E6D2-931D-A442685E251E}"/>
              </a:ext>
            </a:extLst>
          </p:cNvPr>
          <p:cNvSpPr/>
          <p:nvPr/>
        </p:nvSpPr>
        <p:spPr>
          <a:xfrm>
            <a:off x="8341714" y="2261055"/>
            <a:ext cx="5950102" cy="152611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Imagem 40">
            <a:extLst>
              <a:ext uri="{FF2B5EF4-FFF2-40B4-BE49-F238E27FC236}">
                <a16:creationId xmlns:a16="http://schemas.microsoft.com/office/drawing/2014/main" id="{8E319A91-6FAC-2F17-0CD6-74B146B91D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98" t="11621" r="20609" b="7489"/>
          <a:stretch>
            <a:fillRect/>
          </a:stretch>
        </p:blipFill>
        <p:spPr>
          <a:xfrm>
            <a:off x="8842282" y="2847033"/>
            <a:ext cx="5184576" cy="4993543"/>
          </a:xfrm>
          <a:prstGeom prst="rect">
            <a:avLst/>
          </a:prstGeom>
        </p:spPr>
      </p:pic>
      <p:sp>
        <p:nvSpPr>
          <p:cNvPr id="43" name="CaixaDeTexto 42">
            <a:extLst>
              <a:ext uri="{FF2B5EF4-FFF2-40B4-BE49-F238E27FC236}">
                <a16:creationId xmlns:a16="http://schemas.microsoft.com/office/drawing/2014/main" id="{5E439978-9979-B1F7-61DB-1A826420F0ED}"/>
              </a:ext>
            </a:extLst>
          </p:cNvPr>
          <p:cNvSpPr txBox="1"/>
          <p:nvPr/>
        </p:nvSpPr>
        <p:spPr>
          <a:xfrm>
            <a:off x="9649494" y="8018991"/>
            <a:ext cx="375270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Herbert Simon (1955)</a:t>
            </a:r>
            <a:endParaRPr lang="en-US" sz="24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F070BBF8-B68E-5877-2DE5-D1B8AC1CC41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1">
            <a:extLst>
              <a:ext uri="{FF2B5EF4-FFF2-40B4-BE49-F238E27FC236}">
                <a16:creationId xmlns:a16="http://schemas.microsoft.com/office/drawing/2014/main" id="{722E85B2-0C24-89B4-44B2-EEC1CF4CA375}"/>
              </a:ext>
            </a:extLst>
          </p:cNvPr>
          <p:cNvSpPr/>
          <p:nvPr/>
        </p:nvSpPr>
        <p:spPr>
          <a:xfrm>
            <a:off x="756670" y="4502875"/>
            <a:ext cx="338995" cy="37344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1">
            <a:extLst>
              <a:ext uri="{FF2B5EF4-FFF2-40B4-BE49-F238E27FC236}">
                <a16:creationId xmlns:a16="http://schemas.microsoft.com/office/drawing/2014/main" id="{572F6031-9F00-933F-625B-9BAF223B0013}"/>
              </a:ext>
            </a:extLst>
          </p:cNvPr>
          <p:cNvSpPr/>
          <p:nvPr/>
        </p:nvSpPr>
        <p:spPr>
          <a:xfrm>
            <a:off x="761328" y="6758149"/>
            <a:ext cx="338995" cy="37344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 sz="280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4819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3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43" grpId="0"/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E12AF3-C958-2359-D5E4-304A38299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15DB701-E614-D96A-540A-DE259C429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Você tem buscado o ótimo ou o satisfatório?</a:t>
            </a:r>
            <a:br>
              <a:rPr lang="pt-BR" sz="28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</a:b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Shape 14">
            <a:extLst>
              <a:ext uri="{FF2B5EF4-FFF2-40B4-BE49-F238E27FC236}">
                <a16:creationId xmlns:a16="http://schemas.microsoft.com/office/drawing/2014/main" id="{E9C8BB9C-A8FC-717E-29B3-9B7E93BCCF99}"/>
              </a:ext>
            </a:extLst>
          </p:cNvPr>
          <p:cNvSpPr/>
          <p:nvPr/>
        </p:nvSpPr>
        <p:spPr>
          <a:xfrm>
            <a:off x="7875575" y="2304647"/>
            <a:ext cx="5950102" cy="638823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Shape 15">
            <a:extLst>
              <a:ext uri="{FF2B5EF4-FFF2-40B4-BE49-F238E27FC236}">
                <a16:creationId xmlns:a16="http://schemas.microsoft.com/office/drawing/2014/main" id="{3EF18931-FA0E-2991-1A50-7E6268C4CD34}"/>
              </a:ext>
            </a:extLst>
          </p:cNvPr>
          <p:cNvSpPr/>
          <p:nvPr/>
        </p:nvSpPr>
        <p:spPr>
          <a:xfrm>
            <a:off x="7873545" y="2294865"/>
            <a:ext cx="5950102" cy="152611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 8">
            <a:extLst>
              <a:ext uri="{FF2B5EF4-FFF2-40B4-BE49-F238E27FC236}">
                <a16:creationId xmlns:a16="http://schemas.microsoft.com/office/drawing/2014/main" id="{E4957B18-CABD-F609-7A4F-D679C0E03D15}"/>
              </a:ext>
            </a:extLst>
          </p:cNvPr>
          <p:cNvSpPr/>
          <p:nvPr/>
        </p:nvSpPr>
        <p:spPr>
          <a:xfrm>
            <a:off x="7584528" y="2634176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Satisficers</a:t>
            </a:r>
            <a:r>
              <a:rPr lang="en-US" sz="32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(</a:t>
            </a:r>
            <a:r>
              <a:rPr lang="en-US" sz="32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Satisfatores</a:t>
            </a:r>
            <a:r>
              <a:rPr lang="en-US" sz="32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  <a:endParaRPr lang="en-US" sz="3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22E070F6-9C3D-CB95-5C80-461332EC0A2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4">
            <a:extLst>
              <a:ext uri="{FF2B5EF4-FFF2-40B4-BE49-F238E27FC236}">
                <a16:creationId xmlns:a16="http://schemas.microsoft.com/office/drawing/2014/main" id="{760AFCE3-3D14-DF63-4327-2E18EBC6ABDB}"/>
              </a:ext>
            </a:extLst>
          </p:cNvPr>
          <p:cNvSpPr/>
          <p:nvPr/>
        </p:nvSpPr>
        <p:spPr>
          <a:xfrm>
            <a:off x="1011521" y="2294865"/>
            <a:ext cx="5950102" cy="6388234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5">
            <a:extLst>
              <a:ext uri="{FF2B5EF4-FFF2-40B4-BE49-F238E27FC236}">
                <a16:creationId xmlns:a16="http://schemas.microsoft.com/office/drawing/2014/main" id="{713ED0B1-B33C-986F-EAD1-DB4E547B4F3F}"/>
              </a:ext>
            </a:extLst>
          </p:cNvPr>
          <p:cNvSpPr/>
          <p:nvPr/>
        </p:nvSpPr>
        <p:spPr>
          <a:xfrm>
            <a:off x="1009491" y="2285083"/>
            <a:ext cx="5950102" cy="152611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8">
            <a:extLst>
              <a:ext uri="{FF2B5EF4-FFF2-40B4-BE49-F238E27FC236}">
                <a16:creationId xmlns:a16="http://schemas.microsoft.com/office/drawing/2014/main" id="{170F4D1C-EEF4-15E7-DC05-D4C39EF653CB}"/>
              </a:ext>
            </a:extLst>
          </p:cNvPr>
          <p:cNvSpPr/>
          <p:nvPr/>
        </p:nvSpPr>
        <p:spPr>
          <a:xfrm>
            <a:off x="720474" y="2624394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Maximizers</a:t>
            </a:r>
            <a:r>
              <a:rPr lang="en-US" sz="32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(</a:t>
            </a:r>
            <a:r>
              <a:rPr lang="en-US" sz="3200" b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Maximizadores</a:t>
            </a:r>
            <a:r>
              <a:rPr lang="en-US" sz="32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)</a:t>
            </a:r>
            <a:endParaRPr lang="en-US" sz="32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61FEAC1-9C9B-E972-8D0D-208FE8A50519}"/>
              </a:ext>
            </a:extLst>
          </p:cNvPr>
          <p:cNvSpPr txBox="1"/>
          <p:nvPr/>
        </p:nvSpPr>
        <p:spPr>
          <a:xfrm>
            <a:off x="1443172" y="3411123"/>
            <a:ext cx="5516071" cy="581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Avaliam exaustivamente todas as alternativas disponíveis;</a:t>
            </a:r>
          </a:p>
          <a:p>
            <a:endParaRPr lang="pt-BR" sz="24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Tomada de decisão</a:t>
            </a:r>
            <a:r>
              <a:rPr lang="pt-BR" sz="24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demorada, estressante e, muitas vezes, leva à "paralisia de decisão“;</a:t>
            </a:r>
          </a:p>
          <a:p>
            <a:endParaRPr lang="pt-BR" sz="24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Escolhem melhor, mas tendem a ficar menos satisfeitos com suas escolhas.</a:t>
            </a:r>
          </a:p>
          <a:p>
            <a:endParaRPr lang="pt-BR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03EA922E-D7A9-B7CD-B4C7-FF115AB56ED4}"/>
              </a:ext>
            </a:extLst>
          </p:cNvPr>
          <p:cNvSpPr txBox="1"/>
          <p:nvPr/>
        </p:nvSpPr>
        <p:spPr>
          <a:xfrm>
            <a:off x="8307576" y="3420905"/>
            <a:ext cx="5516071" cy="54014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Analisam poucas alternativas e decidem rapidamente, focando no que é "suficiente".</a:t>
            </a:r>
          </a:p>
          <a:p>
            <a:endParaRPr lang="pt-BR" sz="24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Tomada de decisão</a:t>
            </a:r>
            <a:r>
              <a:rPr lang="pt-BR" sz="24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  <a:r>
              <a:rPr lang="pt-BR" sz="24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m</a:t>
            </a:r>
            <a:r>
              <a:rPr lang="pt-BR" sz="24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ais rápida e com menos esforço cognitivo;</a:t>
            </a:r>
          </a:p>
          <a:p>
            <a:endParaRPr lang="pt-BR" sz="24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sz="2400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r>
              <a:rPr lang="pt-BR" sz="24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Tendem a ser mais felizes e satisfeitos com suas escolhas.</a:t>
            </a:r>
            <a:endParaRPr lang="pt-BR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dirty="0">
              <a:solidFill>
                <a:srgbClr val="0A0A0A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  <a:p>
            <a:endParaRPr lang="pt-BR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40BC9677-1390-3147-FB20-0B4F1BDC302D}"/>
              </a:ext>
            </a:extLst>
          </p:cNvPr>
          <p:cNvSpPr txBox="1"/>
          <p:nvPr/>
        </p:nvSpPr>
        <p:spPr>
          <a:xfrm>
            <a:off x="12628681" y="8692881"/>
            <a:ext cx="37527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4A5568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Barry Schwartz (2004)</a:t>
            </a:r>
            <a:endParaRPr lang="en-US" sz="1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57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CF893-F04C-382A-8522-92F956018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27CBBA-9A95-1586-8769-91672399B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5160" y="528270"/>
            <a:ext cx="13610273" cy="1512094"/>
          </a:xfrm>
        </p:spPr>
        <p:txBody>
          <a:bodyPr>
            <a:noAutofit/>
          </a:bodyPr>
          <a:lstStyle/>
          <a:p>
            <a:pPr algn="l"/>
            <a:r>
              <a:rPr lang="pt-BR" sz="4000" b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Até aqui, entendemos que:</a:t>
            </a:r>
            <a:endParaRPr lang="pt-BR" sz="2800" b="1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27C3E943-26D8-7E4C-88CE-2BB54B86735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3" name="Shape 14">
            <a:extLst>
              <a:ext uri="{FF2B5EF4-FFF2-40B4-BE49-F238E27FC236}">
                <a16:creationId xmlns:a16="http://schemas.microsoft.com/office/drawing/2014/main" id="{246988F2-1E28-EA11-B315-095586202560}"/>
              </a:ext>
            </a:extLst>
          </p:cNvPr>
          <p:cNvSpPr/>
          <p:nvPr/>
        </p:nvSpPr>
        <p:spPr>
          <a:xfrm>
            <a:off x="1009492" y="2294866"/>
            <a:ext cx="11088274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hape 15">
            <a:extLst>
              <a:ext uri="{FF2B5EF4-FFF2-40B4-BE49-F238E27FC236}">
                <a16:creationId xmlns:a16="http://schemas.microsoft.com/office/drawing/2014/main" id="{15248C65-C338-E0A5-C5DD-BE7538CAA681}"/>
              </a:ext>
            </a:extLst>
          </p:cNvPr>
          <p:cNvSpPr/>
          <p:nvPr/>
        </p:nvSpPr>
        <p:spPr>
          <a:xfrm>
            <a:off x="1009491" y="2285083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8">
            <a:extLst>
              <a:ext uri="{FF2B5EF4-FFF2-40B4-BE49-F238E27FC236}">
                <a16:creationId xmlns:a16="http://schemas.microsoft.com/office/drawing/2014/main" id="{760FB0A0-2361-8F13-491A-4396D29B5889}"/>
              </a:ext>
            </a:extLst>
          </p:cNvPr>
          <p:cNvSpPr/>
          <p:nvPr/>
        </p:nvSpPr>
        <p:spPr>
          <a:xfrm>
            <a:off x="979666" y="2462002"/>
            <a:ext cx="652813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Nossa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racionalidade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é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limitada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hape 14">
            <a:extLst>
              <a:ext uri="{FF2B5EF4-FFF2-40B4-BE49-F238E27FC236}">
                <a16:creationId xmlns:a16="http://schemas.microsoft.com/office/drawing/2014/main" id="{7979224B-6AF9-9E0A-6F2F-D36342289315}"/>
              </a:ext>
            </a:extLst>
          </p:cNvPr>
          <p:cNvSpPr/>
          <p:nvPr/>
        </p:nvSpPr>
        <p:spPr>
          <a:xfrm>
            <a:off x="1003128" y="3362193"/>
            <a:ext cx="11094638" cy="801256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  <a:effectLst>
            <a:outerShdw blurRad="101600" dist="38100" dir="8100000" algn="bl" rotWithShape="0">
              <a:srgbClr val="000000">
                <a:alpha val="10000"/>
              </a:srgbClr>
            </a:outerShdw>
          </a:effectLst>
        </p:spPr>
        <p:txBody>
          <a:bodyPr/>
          <a:lstStyle/>
          <a:p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Shape 15">
            <a:extLst>
              <a:ext uri="{FF2B5EF4-FFF2-40B4-BE49-F238E27FC236}">
                <a16:creationId xmlns:a16="http://schemas.microsoft.com/office/drawing/2014/main" id="{340AF0EC-4B2F-D0DD-01F2-5F8227BA2AFF}"/>
              </a:ext>
            </a:extLst>
          </p:cNvPr>
          <p:cNvSpPr/>
          <p:nvPr/>
        </p:nvSpPr>
        <p:spPr>
          <a:xfrm>
            <a:off x="1003127" y="3352410"/>
            <a:ext cx="215067" cy="811039"/>
          </a:xfrm>
          <a:prstGeom prst="rect">
            <a:avLst/>
          </a:prstGeom>
          <a:solidFill>
            <a:srgbClr val="C00000"/>
          </a:solidFill>
          <a:ln w="12700">
            <a:solidFill>
              <a:srgbClr val="C00000"/>
            </a:solidFill>
            <a:prstDash val="solid"/>
          </a:ln>
        </p:spPr>
        <p:txBody>
          <a:bodyPr/>
          <a:lstStyle/>
          <a:p>
            <a:endParaRPr lang="pt-BR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8">
            <a:extLst>
              <a:ext uri="{FF2B5EF4-FFF2-40B4-BE49-F238E27FC236}">
                <a16:creationId xmlns:a16="http://schemas.microsoft.com/office/drawing/2014/main" id="{9E477F74-A45C-31AD-D419-FD7485F4A8A1}"/>
              </a:ext>
            </a:extLst>
          </p:cNvPr>
          <p:cNvSpPr/>
          <p:nvPr/>
        </p:nvSpPr>
        <p:spPr>
          <a:xfrm>
            <a:off x="973302" y="3529329"/>
            <a:ext cx="10764424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ótimo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e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há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quem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busque</a:t>
            </a:r>
            <a:r>
              <a:rPr lang="en-US" sz="2800" b="1" i="1" dirty="0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o </a:t>
            </a:r>
            <a:r>
              <a:rPr lang="en-US" sz="2800" b="1" i="1" dirty="0" err="1"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satisfatório</a:t>
            </a:r>
            <a:endParaRPr lang="en-US" sz="2800" dirty="0"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038224D8-501C-C929-159A-647F55F6D535}"/>
              </a:ext>
            </a:extLst>
          </p:cNvPr>
          <p:cNvSpPr txBox="1"/>
          <p:nvPr/>
        </p:nvSpPr>
        <p:spPr>
          <a:xfrm>
            <a:off x="1030441" y="7128569"/>
            <a:ext cx="12961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Com isso, já podemos mitigar o risco do viés de </a:t>
            </a:r>
            <a:r>
              <a:rPr lang="pt-BR" sz="3200" b="1" i="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ilusão de controle</a:t>
            </a:r>
            <a:r>
              <a:rPr lang="pt-BR" sz="32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538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 animBg="1"/>
      <p:bldP spid="11" grpId="0" animBg="1"/>
      <p:bldP spid="13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00174-04A9-278B-AB8F-8C9FA99F68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Imagem 43" descr="LOGO EVENTO.png">
            <a:extLst>
              <a:ext uri="{FF2B5EF4-FFF2-40B4-BE49-F238E27FC236}">
                <a16:creationId xmlns:a16="http://schemas.microsoft.com/office/drawing/2014/main" id="{092B1EC1-9A1D-91C0-55A2-F506E392FD0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85798" y="143793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3E27CB3C-5C60-0E02-C338-57D0DDF34A79}"/>
              </a:ext>
            </a:extLst>
          </p:cNvPr>
          <p:cNvSpPr txBox="1"/>
          <p:nvPr/>
        </p:nvSpPr>
        <p:spPr>
          <a:xfrm>
            <a:off x="1338477" y="1774124"/>
            <a:ext cx="4896544" cy="48167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5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Vieses</a:t>
            </a:r>
            <a:r>
              <a:rPr lang="pt-BR" sz="48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pt-BR" sz="48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são erros sistemáticos na tomada de decisão. </a:t>
            </a:r>
          </a:p>
        </p:txBody>
      </p:sp>
      <p:pic>
        <p:nvPicPr>
          <p:cNvPr id="45" name="Graphic 45" descr="Ícone de alvo"/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81142" y="1050128"/>
            <a:ext cx="6264696" cy="6264696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6A3E3067-EC07-51E0-7BD6-27A6A0C4EA26}"/>
              </a:ext>
            </a:extLst>
          </p:cNvPr>
          <p:cNvSpPr txBox="1"/>
          <p:nvPr/>
        </p:nvSpPr>
        <p:spPr>
          <a:xfrm>
            <a:off x="9937526" y="2160017"/>
            <a:ext cx="43204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  <a:endParaRPr lang="pt-BR" sz="6000" b="1" dirty="0">
              <a:solidFill>
                <a:srgbClr val="C00000"/>
              </a:solidFill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A134FF4E-12EB-C623-3606-7E4E5D6C8666}"/>
              </a:ext>
            </a:extLst>
          </p:cNvPr>
          <p:cNvSpPr txBox="1"/>
          <p:nvPr/>
        </p:nvSpPr>
        <p:spPr>
          <a:xfrm>
            <a:off x="10601100" y="2592065"/>
            <a:ext cx="43204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  <a:endParaRPr lang="pt-BR" sz="6000" b="1" dirty="0">
              <a:solidFill>
                <a:srgbClr val="C00000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D98A57C-A4C1-F62B-3FBF-77AD40C1A843}"/>
              </a:ext>
            </a:extLst>
          </p:cNvPr>
          <p:cNvSpPr txBox="1"/>
          <p:nvPr/>
        </p:nvSpPr>
        <p:spPr>
          <a:xfrm>
            <a:off x="10097044" y="2731129"/>
            <a:ext cx="43204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  <a:endParaRPr lang="pt-BR" sz="6000" b="1" dirty="0">
              <a:solidFill>
                <a:srgbClr val="C00000"/>
              </a:solidFill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207B078-BD05-9A07-8508-901CF784F479}"/>
              </a:ext>
            </a:extLst>
          </p:cNvPr>
          <p:cNvSpPr txBox="1"/>
          <p:nvPr/>
        </p:nvSpPr>
        <p:spPr>
          <a:xfrm>
            <a:off x="10544594" y="3285127"/>
            <a:ext cx="43204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  <a:endParaRPr lang="pt-BR" sz="6000" b="1" dirty="0">
              <a:solidFill>
                <a:srgbClr val="C00000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5536B1E-E950-279F-4C72-EF3278691E8B}"/>
              </a:ext>
            </a:extLst>
          </p:cNvPr>
          <p:cNvSpPr txBox="1"/>
          <p:nvPr/>
        </p:nvSpPr>
        <p:spPr>
          <a:xfrm>
            <a:off x="11105156" y="2880097"/>
            <a:ext cx="43204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6600" b="1" i="0" dirty="0">
                <a:solidFill>
                  <a:srgbClr val="C00000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  <a:endParaRPr lang="pt-BR" sz="6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830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09795-9DEE-EAED-E3F0-8AB147F88A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C6D42C67-F14B-DA8F-0C6A-496F6894A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1" r="33600"/>
          <a:stretch>
            <a:fillRect/>
          </a:stretch>
        </p:blipFill>
        <p:spPr>
          <a:xfrm>
            <a:off x="4829881" y="1915728"/>
            <a:ext cx="5462762" cy="5692659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E62C58B5-D91C-0B8E-B0ED-10A6ED5B90DF}"/>
              </a:ext>
            </a:extLst>
          </p:cNvPr>
          <p:cNvSpPr txBox="1"/>
          <p:nvPr/>
        </p:nvSpPr>
        <p:spPr>
          <a:xfrm>
            <a:off x="936526" y="859881"/>
            <a:ext cx="4608512" cy="4928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72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Sistema 1</a:t>
            </a:r>
          </a:p>
          <a:p>
            <a:r>
              <a:rPr lang="pt-BR" sz="32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pt-BR" sz="36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Rápido</a:t>
            </a:r>
          </a:p>
          <a:p>
            <a:pPr>
              <a:lnSpc>
                <a:spcPct val="150000"/>
              </a:lnSpc>
            </a:pPr>
            <a:r>
              <a:rPr lang="pt-BR" sz="36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Inconsciente</a:t>
            </a:r>
          </a:p>
          <a:p>
            <a:pPr>
              <a:lnSpc>
                <a:spcPct val="150000"/>
              </a:lnSpc>
            </a:pPr>
            <a:r>
              <a:rPr lang="pt-BR" sz="36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Associativo</a:t>
            </a:r>
          </a:p>
          <a:p>
            <a:pPr>
              <a:lnSpc>
                <a:spcPct val="150000"/>
              </a:lnSpc>
            </a:pPr>
            <a:r>
              <a:rPr lang="pt-BR" sz="36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Instintivo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C60FEAD8-8215-C64F-BF07-AC05C96D7BD7}"/>
              </a:ext>
            </a:extLst>
          </p:cNvPr>
          <p:cNvSpPr txBox="1"/>
          <p:nvPr/>
        </p:nvSpPr>
        <p:spPr>
          <a:xfrm>
            <a:off x="9217446" y="859881"/>
            <a:ext cx="4608512" cy="4928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72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Sistema 2</a:t>
            </a:r>
          </a:p>
          <a:p>
            <a:pPr algn="r"/>
            <a:r>
              <a:rPr lang="pt-BR" sz="32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 </a:t>
            </a:r>
          </a:p>
          <a:p>
            <a:pPr algn="r">
              <a:lnSpc>
                <a:spcPct val="150000"/>
              </a:lnSpc>
            </a:pPr>
            <a:r>
              <a:rPr lang="pt-BR" sz="36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Lento</a:t>
            </a:r>
          </a:p>
          <a:p>
            <a:pPr algn="r">
              <a:lnSpc>
                <a:spcPct val="150000"/>
              </a:lnSpc>
            </a:pPr>
            <a:r>
              <a:rPr lang="pt-BR" sz="36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Lógico</a:t>
            </a:r>
          </a:p>
          <a:p>
            <a:pPr algn="r">
              <a:lnSpc>
                <a:spcPct val="150000"/>
              </a:lnSpc>
            </a:pPr>
            <a:r>
              <a:rPr lang="pt-BR" sz="3600" dirty="0">
                <a:solidFill>
                  <a:srgbClr val="0A0A0A"/>
                </a:solidFill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Analítico</a:t>
            </a:r>
          </a:p>
          <a:p>
            <a:pPr algn="r">
              <a:lnSpc>
                <a:spcPct val="150000"/>
              </a:lnSpc>
            </a:pPr>
            <a:r>
              <a:rPr lang="pt-BR" sz="3600" b="0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Preguiçoso</a:t>
            </a:r>
          </a:p>
        </p:txBody>
      </p:sp>
    </p:spTree>
    <p:extLst>
      <p:ext uri="{BB962C8B-B14F-4D97-AF65-F5344CB8AC3E}">
        <p14:creationId xmlns:p14="http://schemas.microsoft.com/office/powerpoint/2010/main" val="465159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33D3E7-C348-44FE-9753-4A2CFEA9E0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B2661F56-A21B-BCC3-F76C-F2BD8DBD1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61" r="33600"/>
          <a:stretch>
            <a:fillRect/>
          </a:stretch>
        </p:blipFill>
        <p:spPr>
          <a:xfrm>
            <a:off x="4829881" y="1915728"/>
            <a:ext cx="5462762" cy="5692659"/>
          </a:xfrm>
          <a:prstGeom prst="rect">
            <a:avLst/>
          </a:prstGeom>
        </p:spPr>
      </p:pic>
      <p:sp>
        <p:nvSpPr>
          <p:cNvPr id="17" name="CaixaDeTexto 16">
            <a:extLst>
              <a:ext uri="{FF2B5EF4-FFF2-40B4-BE49-F238E27FC236}">
                <a16:creationId xmlns:a16="http://schemas.microsoft.com/office/drawing/2014/main" id="{959E581A-FE53-990C-6E1C-E0A8718B4ACC}"/>
              </a:ext>
            </a:extLst>
          </p:cNvPr>
          <p:cNvSpPr txBox="1"/>
          <p:nvPr/>
        </p:nvSpPr>
        <p:spPr>
          <a:xfrm>
            <a:off x="576486" y="736771"/>
            <a:ext cx="4608512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6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95%</a:t>
            </a:r>
            <a:endParaRPr lang="pt-BR" sz="66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16C0732F-6351-09AA-D2B4-4AD60AA28429}"/>
              </a:ext>
            </a:extLst>
          </p:cNvPr>
          <p:cNvSpPr txBox="1"/>
          <p:nvPr/>
        </p:nvSpPr>
        <p:spPr>
          <a:xfrm>
            <a:off x="8785398" y="736771"/>
            <a:ext cx="4608512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16600" b="1" i="0" dirty="0">
                <a:solidFill>
                  <a:srgbClr val="0A0A0A"/>
                </a:solidFill>
                <a:effectLst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</a:rPr>
              <a:t>5%</a:t>
            </a:r>
            <a:endParaRPr lang="pt-BR" sz="16600" b="0" i="0" dirty="0">
              <a:solidFill>
                <a:srgbClr val="0A0A0A"/>
              </a:solidFill>
              <a:effectLst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2644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C5565D6-7A1D-4AEE-8B19-A116DB6CFD9C}">
  <we:reference id="WA200010001" version="1.0.0.1" store="Omex" storeType="OMEX"/>
  <we:alternateReferences>
    <we:reference id="WA200010001" version="1.0.0.1" store="WA200010001" storeType="OMEX"/>
  </we:alternateReferences>
  <we:properties>
    <we:property name="claude.fileId" value="&quot;a800bb99-3092-4089-8205-b389bc781fc0&quot;"/>
  </we:properties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476</TotalTime>
  <Words>1150</Words>
  <Application>Microsoft Office PowerPoint</Application>
  <PresentationFormat>Personalizar</PresentationFormat>
  <Paragraphs>212</Paragraphs>
  <Slides>34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34</vt:i4>
      </vt:variant>
    </vt:vector>
  </HeadingPairs>
  <TitlesOfParts>
    <vt:vector size="39" baseType="lpstr">
      <vt:lpstr>Arial</vt:lpstr>
      <vt:lpstr>Calibri</vt:lpstr>
      <vt:lpstr>Inter Bold</vt:lpstr>
      <vt:lpstr>Open Sans</vt:lpstr>
      <vt:lpstr>Tema do Office</vt:lpstr>
      <vt:lpstr>RAZÃO x EMOÇÃO</vt:lpstr>
      <vt:lpstr>Você pode sentir emoção na Tomada de Decisão de Investimentos?</vt:lpstr>
      <vt:lpstr>Apresentação do PowerPoint</vt:lpstr>
      <vt:lpstr>Mesmo sendo 100% técnicos e racionais, nós sofremos algumas limitações:  </vt:lpstr>
      <vt:lpstr>Você tem buscado o ótimo ou o satisfatório? </vt:lpstr>
      <vt:lpstr>Até aqui, entendemos que:</vt:lpstr>
      <vt:lpstr>Apresentação do PowerPoint</vt:lpstr>
      <vt:lpstr>Apresentação do PowerPoint</vt:lpstr>
      <vt:lpstr>Apresentação do PowerPoint</vt:lpstr>
      <vt:lpstr>Apresentação do PowerPoint</vt:lpstr>
      <vt:lpstr>Até aqui, entendemos que:</vt:lpstr>
      <vt:lpstr>Apresentação do PowerPoint</vt:lpstr>
      <vt:lpstr>Apresentação do PowerPoint</vt:lpstr>
      <vt:lpstr>Apresentação do PowerPoint</vt:lpstr>
      <vt:lpstr>Apresentação do PowerPoint</vt:lpstr>
      <vt:lpstr>Até aqui, entendemos que:</vt:lpstr>
      <vt:lpstr>Apresentação do PowerPoint</vt:lpstr>
      <vt:lpstr>Apresentação do PowerPoint</vt:lpstr>
      <vt:lpstr>Apresentação do PowerPoint</vt:lpstr>
      <vt:lpstr>Apresentação do PowerPoint</vt:lpstr>
      <vt:lpstr>Considerando que:</vt:lpstr>
      <vt:lpstr>Apresentação do PowerPoint</vt:lpstr>
      <vt:lpstr>Apresentação do PowerPoint</vt:lpstr>
      <vt:lpstr>Apresentação do PowerPoint</vt:lpstr>
      <vt:lpstr>Outras métricas:  </vt:lpstr>
      <vt:lpstr>Apresentação do PowerPoint</vt:lpstr>
      <vt:lpstr>Apresentação do PowerPoint</vt:lpstr>
      <vt:lpstr>Apresentação do PowerPoint</vt:lpstr>
      <vt:lpstr>Apresentação do PowerPoint</vt:lpstr>
      <vt:lpstr>Quando a emoção dominou e o custo foi alto</vt:lpstr>
      <vt:lpstr>Quando a gestão de razão e emoção gerou resultado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Gustavo Leite</cp:lastModifiedBy>
  <cp:revision>10</cp:revision>
  <dcterms:created xsi:type="dcterms:W3CDTF">2023-01-16T17:00:17Z</dcterms:created>
  <dcterms:modified xsi:type="dcterms:W3CDTF">2026-04-09T16:16:05Z</dcterms:modified>
</cp:coreProperties>
</file>